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s/slide4.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98" r:id="rId2"/>
    <p:sldId id="361" r:id="rId3"/>
    <p:sldId id="362" r:id="rId4"/>
    <p:sldId id="360" r:id="rId5"/>
    <p:sldId id="366" r:id="rId6"/>
    <p:sldId id="349" r:id="rId7"/>
    <p:sldId id="364" r:id="rId8"/>
    <p:sldId id="365" r:id="rId9"/>
    <p:sldId id="355" r:id="rId10"/>
    <p:sldId id="354" r:id="rId11"/>
    <p:sldId id="357" r:id="rId12"/>
    <p:sldId id="359" r:id="rId13"/>
    <p:sldId id="367" r:id="rId14"/>
    <p:sldId id="295"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CCtHpytH1AaKugWBRQILA==" hashData="ke65TWEeeUbUCilBVlCnjIeKu4oqLD9TUzwDjKEPEY+RYYy194Mrps5Lc0vstdX2eUsDQCFXereCR7FQxj6ZJ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6B23"/>
    <a:srgbClr val="305327"/>
    <a:srgbClr val="324225"/>
    <a:srgbClr val="0000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7" autoAdjust="0"/>
    <p:restoredTop sz="69521" autoAdjust="0"/>
  </p:normalViewPr>
  <p:slideViewPr>
    <p:cSldViewPr>
      <p:cViewPr varScale="1">
        <p:scale>
          <a:sx n="60" d="100"/>
          <a:sy n="60" d="100"/>
        </p:scale>
        <p:origin x="2340" y="72"/>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3FDC43-8E4D-468E-B7DC-ECBF1EF19836}" type="datetimeFigureOut">
              <a:rPr lang="en-US" smtClean="0"/>
              <a:pPr/>
              <a:t>8/21/2020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5728C6-12F1-4E2F-B9D5-BAF268C6D8F4}" type="slidenum">
              <a:rPr lang="en-US" smtClean="0"/>
              <a:pPr/>
              <a:t>‹#›</a:t>
            </a:fld>
            <a:endParaRPr lang="en-US" dirty="0"/>
          </a:p>
        </p:txBody>
      </p:sp>
    </p:spTree>
    <p:extLst>
      <p:ext uri="{BB962C8B-B14F-4D97-AF65-F5344CB8AC3E}">
        <p14:creationId xmlns:p14="http://schemas.microsoft.com/office/powerpoint/2010/main" val="764908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During this presentation, </a:t>
            </a:r>
            <a:r>
              <a:rPr lang="en-US" sz="1200" kern="1200" dirty="0">
                <a:solidFill>
                  <a:schemeClr val="tx1"/>
                </a:solidFill>
                <a:effectLst/>
                <a:latin typeface="+mn-lt"/>
                <a:ea typeface="+mn-ea"/>
                <a:cs typeface="+mn-cs"/>
              </a:rPr>
              <a:t>y</a:t>
            </a:r>
            <a:r>
              <a:rPr lang="en-US" sz="1200" kern="1200" baseline="0" dirty="0">
                <a:solidFill>
                  <a:schemeClr val="tx1"/>
                </a:solidFill>
                <a:effectLst/>
                <a:latin typeface="+mn-lt"/>
                <a:ea typeface="+mn-ea"/>
                <a:cs typeface="+mn-cs"/>
              </a:rPr>
              <a:t>ou will learn about the </a:t>
            </a:r>
            <a:r>
              <a:rPr lang="en-US" sz="1200" kern="1200" baseline="0" dirty="0" smtClean="0">
                <a:solidFill>
                  <a:schemeClr val="tx1"/>
                </a:solidFill>
                <a:effectLst/>
                <a:latin typeface="+mn-lt"/>
                <a:ea typeface="+mn-ea"/>
                <a:cs typeface="+mn-cs"/>
              </a:rPr>
              <a:t>physical features, lifecycle, habitat and management of Pennsylvania elk.</a:t>
            </a:r>
          </a:p>
        </p:txBody>
      </p:sp>
      <p:sp>
        <p:nvSpPr>
          <p:cNvPr id="4" name="Slide Number Placeholder 3"/>
          <p:cNvSpPr>
            <a:spLocks noGrp="1"/>
          </p:cNvSpPr>
          <p:nvPr>
            <p:ph type="sldNum" sz="quarter" idx="10"/>
          </p:nvPr>
        </p:nvSpPr>
        <p:spPr/>
        <p:txBody>
          <a:bodyPr/>
          <a:lstStyle/>
          <a:p>
            <a:fld id="{9ACC8C55-5F1A-40D2-BF52-EFDF0014F794}" type="slidenum">
              <a:rPr lang="en-US" smtClean="0"/>
              <a:pPr/>
              <a:t>1</a:t>
            </a:fld>
            <a:endParaRPr lang="en-US" dirty="0"/>
          </a:p>
        </p:txBody>
      </p:sp>
    </p:spTree>
    <p:extLst>
      <p:ext uri="{BB962C8B-B14F-4D97-AF65-F5344CB8AC3E}">
        <p14:creationId xmlns:p14="http://schemas.microsoft.com/office/powerpoint/2010/main" val="3708612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During </a:t>
            </a:r>
            <a:r>
              <a:rPr lang="en-US" sz="1200" kern="1200" dirty="0">
                <a:solidFill>
                  <a:schemeClr val="tx1"/>
                </a:solidFill>
                <a:effectLst/>
                <a:latin typeface="+mn-lt"/>
                <a:ea typeface="+mn-ea"/>
                <a:cs typeface="+mn-cs"/>
              </a:rPr>
              <a:t>the last week of May and the first two weeks of June</a:t>
            </a:r>
            <a:r>
              <a:rPr lang="en-US" sz="1200" kern="1200" dirty="0" smtClean="0">
                <a:solidFill>
                  <a:schemeClr val="tx1"/>
                </a:solidFill>
                <a:effectLst/>
                <a:latin typeface="+mn-lt"/>
                <a:ea typeface="+mn-ea"/>
                <a:cs typeface="+mn-cs"/>
              </a:rPr>
              <a:t>, is when most </a:t>
            </a:r>
            <a:r>
              <a:rPr lang="en-US" sz="1200" kern="1200" dirty="0">
                <a:solidFill>
                  <a:schemeClr val="tx1"/>
                </a:solidFill>
                <a:effectLst/>
                <a:latin typeface="+mn-lt"/>
                <a:ea typeface="+mn-ea"/>
                <a:cs typeface="+mn-cs"/>
              </a:rPr>
              <a:t>of the elk calves are born in Pennsylvania. Prior to giving birth, cows, will separate from their herds and seek a secluded place to give birth to a single calf.  Calves are born virtually scentless and dappled in spots, which helps them camouflage into their surroundings. To avoid attracting predators to her calf, females feed away from her calf and return to nurse it only a few times a day. The calf will lay motionless and quiet </a:t>
            </a:r>
            <a:r>
              <a:rPr lang="en-US" sz="1200" kern="1200" dirty="0" smtClean="0">
                <a:solidFill>
                  <a:schemeClr val="tx1"/>
                </a:solidFill>
                <a:effectLst/>
                <a:latin typeface="+mn-lt"/>
                <a:ea typeface="+mn-ea"/>
                <a:cs typeface="+mn-cs"/>
              </a:rPr>
              <a:t>to deter </a:t>
            </a:r>
            <a:r>
              <a:rPr lang="en-US" sz="1200" kern="1200" dirty="0">
                <a:solidFill>
                  <a:schemeClr val="tx1"/>
                </a:solidFill>
                <a:effectLst/>
                <a:latin typeface="+mn-lt"/>
                <a:ea typeface="+mn-ea"/>
                <a:cs typeface="+mn-cs"/>
              </a:rPr>
              <a:t>any predators from detecting it. This strategy gives the calf its best chance of survival in its first few weeks of </a:t>
            </a:r>
            <a:r>
              <a:rPr lang="en-US" sz="1200" kern="1200" dirty="0" smtClean="0">
                <a:solidFill>
                  <a:schemeClr val="tx1"/>
                </a:solidFill>
                <a:effectLst/>
                <a:latin typeface="+mn-lt"/>
                <a:ea typeface="+mn-ea"/>
                <a:cs typeface="+mn-cs"/>
              </a:rPr>
              <a:t>life, </a:t>
            </a:r>
            <a:r>
              <a:rPr lang="en-US" sz="1200" kern="1200" dirty="0">
                <a:solidFill>
                  <a:schemeClr val="tx1"/>
                </a:solidFill>
                <a:effectLst/>
                <a:latin typeface="+mn-lt"/>
                <a:ea typeface="+mn-ea"/>
                <a:cs typeface="+mn-cs"/>
              </a:rPr>
              <a:t>when it is not strong enough to out run predators </a:t>
            </a:r>
            <a:r>
              <a:rPr lang="en-US" sz="1200" kern="1200" dirty="0" smtClean="0">
                <a:solidFill>
                  <a:schemeClr val="tx1"/>
                </a:solidFill>
                <a:effectLst/>
                <a:latin typeface="+mn-lt"/>
                <a:ea typeface="+mn-ea"/>
                <a:cs typeface="+mn-cs"/>
              </a:rPr>
              <a:t>or </a:t>
            </a:r>
            <a:r>
              <a:rPr lang="en-US" sz="1200" kern="1200" dirty="0">
                <a:solidFill>
                  <a:schemeClr val="tx1"/>
                </a:solidFill>
                <a:effectLst/>
                <a:latin typeface="+mn-lt"/>
                <a:ea typeface="+mn-ea"/>
                <a:cs typeface="+mn-cs"/>
              </a:rPr>
              <a:t>keep up with the herd. Calves can stand when they are only twenty minutes old, and within an </a:t>
            </a:r>
            <a:r>
              <a:rPr lang="en-US" sz="1200" kern="1200" dirty="0" smtClean="0">
                <a:solidFill>
                  <a:schemeClr val="tx1"/>
                </a:solidFill>
                <a:effectLst/>
                <a:latin typeface="+mn-lt"/>
                <a:ea typeface="+mn-ea"/>
                <a:cs typeface="+mn-cs"/>
              </a:rPr>
              <a:t>hour, </a:t>
            </a:r>
            <a:r>
              <a:rPr lang="en-US" sz="1200" kern="1200" dirty="0">
                <a:solidFill>
                  <a:schemeClr val="tx1"/>
                </a:solidFill>
                <a:effectLst/>
                <a:latin typeface="+mn-lt"/>
                <a:ea typeface="+mn-ea"/>
                <a:cs typeface="+mn-cs"/>
              </a:rPr>
              <a:t>they begin to nurse. Calves feed on </a:t>
            </a:r>
            <a:r>
              <a:rPr lang="en-US" sz="1200" kern="1200" dirty="0" smtClean="0">
                <a:solidFill>
                  <a:schemeClr val="tx1"/>
                </a:solidFill>
                <a:effectLst/>
                <a:latin typeface="+mn-lt"/>
                <a:ea typeface="+mn-ea"/>
                <a:cs typeface="+mn-cs"/>
              </a:rPr>
              <a:t>plants </a:t>
            </a:r>
            <a:r>
              <a:rPr lang="en-US" sz="1200" kern="1200" dirty="0">
                <a:solidFill>
                  <a:schemeClr val="tx1"/>
                </a:solidFill>
                <a:effectLst/>
                <a:latin typeface="+mn-lt"/>
                <a:ea typeface="+mn-ea"/>
                <a:cs typeface="+mn-cs"/>
              </a:rPr>
              <a:t>before they are a month old. By July, nursery herds form, which consist of several cows, calves, and yearlings. Within this herd is a lead cow, sometimes called a babysitter cow, that the calves look to for alerts of danger.</a:t>
            </a:r>
            <a:r>
              <a:rPr lang="en-US" sz="1200" kern="1200" baseline="30000" dirty="0">
                <a:solidFill>
                  <a:schemeClr val="tx1"/>
                </a:solidFill>
                <a:effectLst/>
                <a:latin typeface="+mn-lt"/>
                <a:ea typeface="+mn-ea"/>
                <a:cs typeface="+mn-cs"/>
              </a:rPr>
              <a:t>1, 3</a:t>
            </a:r>
            <a:endParaRPr lang="en-US" baseline="30000" dirty="0"/>
          </a:p>
          <a:p>
            <a:pPr marL="0" marR="0" indent="0" algn="l" defTabSz="914400" rtl="0" eaLnBrk="1" fontAlgn="t" latinLnBrk="0" hangingPunct="1">
              <a:lnSpc>
                <a:spcPct val="100000"/>
              </a:lnSpc>
              <a:spcBef>
                <a:spcPts val="0"/>
              </a:spcBef>
              <a:spcAft>
                <a:spcPts val="0"/>
              </a:spcAft>
              <a:buClrTx/>
              <a:buSzTx/>
              <a:buFontTx/>
              <a:buNone/>
              <a:tabLst/>
              <a:defRPr/>
            </a:pPr>
            <a:endParaRPr lang="en-US" dirty="0"/>
          </a:p>
          <a:p>
            <a:pPr marL="0" marR="0" indent="0" algn="l" defTabSz="914400" rtl="0" eaLnBrk="1" fontAlgn="t" latinLnBrk="0" hangingPunct="1">
              <a:lnSpc>
                <a:spcPct val="100000"/>
              </a:lnSpc>
              <a:spcBef>
                <a:spcPts val="0"/>
              </a:spcBef>
              <a:spcAft>
                <a:spcPts val="0"/>
              </a:spcAft>
              <a:buClrTx/>
              <a:buSzTx/>
              <a:buFontTx/>
              <a:buNone/>
              <a:tabLst/>
              <a:defRPr/>
            </a:pPr>
            <a:endParaRPr lang="en-US" dirty="0"/>
          </a:p>
          <a:p>
            <a:pPr marL="0" marR="0" indent="0" algn="l" defTabSz="914400" rtl="0" eaLnBrk="1" fontAlgn="t"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A5728C6-12F1-4E2F-B9D5-BAF268C6D8F4}" type="slidenum">
              <a:rPr lang="en-US" smtClean="0"/>
              <a:pPr/>
              <a:t>10</a:t>
            </a:fld>
            <a:endParaRPr lang="en-US" dirty="0"/>
          </a:p>
        </p:txBody>
      </p:sp>
    </p:spTree>
    <p:extLst>
      <p:ext uri="{BB962C8B-B14F-4D97-AF65-F5344CB8AC3E}">
        <p14:creationId xmlns:p14="http://schemas.microsoft.com/office/powerpoint/2010/main" val="2327536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Elk breed in the fall. The breeding season is called the rut</a:t>
            </a:r>
            <a:r>
              <a:rPr lang="en-US" dirty="0" smtClean="0"/>
              <a:t>. Elk will bugle to attract cows and to warn away other bulls. </a:t>
            </a:r>
            <a:r>
              <a:rPr lang="en-US" dirty="0"/>
              <a:t>A mature bull will form a group of cows and calves called a harem, and he will defend that harem from other bulls. Yearling males are driven from the harem.  Another bull, nearly equal in size to the lead bull, may challenge the lead bull to a fight. If a fight begins, the bulls will lock antlers and shove each other to show their strength. </a:t>
            </a:r>
            <a:r>
              <a:rPr lang="en-US" dirty="0" smtClean="0"/>
              <a:t>The weaker bull will run away. </a:t>
            </a:r>
            <a:r>
              <a:rPr lang="en-US" dirty="0"/>
              <a:t>After the rut, the harems will disband and bulls will go off on their own or in small bachelor groups. Both males and females will focus on eating to build up their fat reserves for the winter.</a:t>
            </a:r>
            <a:r>
              <a:rPr lang="en-US" baseline="30000" dirty="0"/>
              <a:t>1,3</a:t>
            </a:r>
          </a:p>
          <a:p>
            <a:endParaRPr lang="en-US" dirty="0"/>
          </a:p>
          <a:p>
            <a:endParaRPr lang="en-US" dirty="0"/>
          </a:p>
        </p:txBody>
      </p:sp>
      <p:sp>
        <p:nvSpPr>
          <p:cNvPr id="4" name="Slide Number Placeholder 3"/>
          <p:cNvSpPr>
            <a:spLocks noGrp="1"/>
          </p:cNvSpPr>
          <p:nvPr>
            <p:ph type="sldNum" sz="quarter" idx="10"/>
          </p:nvPr>
        </p:nvSpPr>
        <p:spPr/>
        <p:txBody>
          <a:bodyPr/>
          <a:lstStyle/>
          <a:p>
            <a:fld id="{AA5728C6-12F1-4E2F-B9D5-BAF268C6D8F4}" type="slidenum">
              <a:rPr lang="en-US" smtClean="0"/>
              <a:pPr/>
              <a:t>11</a:t>
            </a:fld>
            <a:endParaRPr lang="en-US" dirty="0"/>
          </a:p>
        </p:txBody>
      </p:sp>
    </p:spTree>
    <p:extLst>
      <p:ext uri="{BB962C8B-B14F-4D97-AF65-F5344CB8AC3E}">
        <p14:creationId xmlns:p14="http://schemas.microsoft.com/office/powerpoint/2010/main" val="4292631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Elk are well adapted to survive the cold winters of Pennsylvania. </a:t>
            </a:r>
            <a:r>
              <a:rPr lang="en-US" sz="1200" kern="1200" baseline="0" dirty="0" smtClean="0">
                <a:solidFill>
                  <a:schemeClr val="tx1"/>
                </a:solidFill>
                <a:latin typeface="+mn-lt"/>
                <a:ea typeface="+mn-ea"/>
                <a:cs typeface="+mn-cs"/>
              </a:rPr>
              <a:t>The winter fur is thicker than their summer fur and consist of two layers-long guard hairs over wooly underfur. Their winter </a:t>
            </a:r>
            <a:r>
              <a:rPr lang="en-US" sz="1200" kern="1200" baseline="0" dirty="0">
                <a:solidFill>
                  <a:schemeClr val="tx1"/>
                </a:solidFill>
                <a:latin typeface="+mn-lt"/>
                <a:ea typeface="+mn-ea"/>
                <a:cs typeface="+mn-cs"/>
              </a:rPr>
              <a:t>coat </a:t>
            </a:r>
            <a:r>
              <a:rPr lang="en-US" sz="1200" kern="1200" baseline="0" dirty="0" smtClean="0">
                <a:solidFill>
                  <a:schemeClr val="tx1"/>
                </a:solidFill>
                <a:latin typeface="+mn-lt"/>
                <a:ea typeface="+mn-ea"/>
                <a:cs typeface="+mn-cs"/>
              </a:rPr>
              <a:t>keeps </a:t>
            </a:r>
            <a:r>
              <a:rPr lang="en-US" sz="1200" kern="1200" baseline="0" dirty="0">
                <a:solidFill>
                  <a:schemeClr val="tx1"/>
                </a:solidFill>
                <a:latin typeface="+mn-lt"/>
                <a:ea typeface="+mn-ea"/>
                <a:cs typeface="+mn-cs"/>
              </a:rPr>
              <a:t>them warm and waterproof. They also eat less and spend more time resting to conserve energy. Most elk begin to shed their antlers in late winter, during March</a:t>
            </a:r>
            <a:r>
              <a:rPr lang="en-US" sz="1200" kern="1200" baseline="0" dirty="0" smtClean="0">
                <a:solidFill>
                  <a:schemeClr val="tx1"/>
                </a:solidFill>
                <a:latin typeface="+mn-lt"/>
                <a:ea typeface="+mn-ea"/>
                <a:cs typeface="+mn-cs"/>
              </a:rPr>
              <a:t>. Antler sheds play an important role in the ecosystem. Rodents and other animals gnaw on them for nutrients such as calcium and phosphorus. </a:t>
            </a:r>
            <a:r>
              <a:rPr lang="en-US" sz="1200" kern="1200" baseline="30000" dirty="0" smtClean="0">
                <a:solidFill>
                  <a:schemeClr val="tx1"/>
                </a:solidFill>
                <a:latin typeface="+mn-lt"/>
                <a:ea typeface="+mn-ea"/>
                <a:cs typeface="+mn-cs"/>
              </a:rPr>
              <a:t>3</a:t>
            </a:r>
            <a:endParaRPr lang="en-US" baseline="30000" dirty="0"/>
          </a:p>
        </p:txBody>
      </p:sp>
      <p:sp>
        <p:nvSpPr>
          <p:cNvPr id="4" name="Slide Number Placeholder 3"/>
          <p:cNvSpPr>
            <a:spLocks noGrp="1"/>
          </p:cNvSpPr>
          <p:nvPr>
            <p:ph type="sldNum" sz="quarter" idx="10"/>
          </p:nvPr>
        </p:nvSpPr>
        <p:spPr/>
        <p:txBody>
          <a:bodyPr/>
          <a:lstStyle/>
          <a:p>
            <a:fld id="{AA5728C6-12F1-4E2F-B9D5-BAF268C6D8F4}" type="slidenum">
              <a:rPr lang="en-US" smtClean="0"/>
              <a:pPr/>
              <a:t>12</a:t>
            </a:fld>
            <a:endParaRPr lang="en-US" dirty="0"/>
          </a:p>
        </p:txBody>
      </p:sp>
    </p:spTree>
    <p:extLst>
      <p:ext uri="{BB962C8B-B14F-4D97-AF65-F5344CB8AC3E}">
        <p14:creationId xmlns:p14="http://schemas.microsoft.com/office/powerpoint/2010/main" val="1568719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Elk are an important natural resource in Pennsylvania.</a:t>
            </a:r>
            <a:r>
              <a:rPr lang="en-US" sz="1200" kern="1200" baseline="0" dirty="0" smtClean="0">
                <a:solidFill>
                  <a:schemeClr val="tx1"/>
                </a:solidFill>
                <a:effectLst/>
                <a:latin typeface="+mn-lt"/>
                <a:ea typeface="+mn-ea"/>
                <a:cs typeface="+mn-cs"/>
              </a:rPr>
              <a:t> Elk provide recreational opportunities through wildlife watching and lawful hunting. </a:t>
            </a:r>
            <a:r>
              <a:rPr lang="en-US" sz="1200" kern="1200" dirty="0" smtClean="0">
                <a:solidFill>
                  <a:schemeClr val="tx1"/>
                </a:solidFill>
                <a:effectLst/>
                <a:latin typeface="+mn-lt"/>
                <a:ea typeface="+mn-ea"/>
                <a:cs typeface="+mn-cs"/>
              </a:rPr>
              <a:t>The elk population in Pennsylvania is estimated to be around 1350 elk.</a:t>
            </a:r>
            <a:r>
              <a:rPr lang="en-US" sz="1200" kern="1200" baseline="0" dirty="0" smtClean="0">
                <a:solidFill>
                  <a:schemeClr val="tx1"/>
                </a:solidFill>
                <a:effectLst/>
                <a:latin typeface="+mn-lt"/>
                <a:ea typeface="+mn-ea"/>
                <a:cs typeface="+mn-cs"/>
              </a:rPr>
              <a:t> Th</a:t>
            </a:r>
            <a:r>
              <a:rPr lang="en-US" sz="1200" kern="1200" dirty="0" smtClean="0">
                <a:solidFill>
                  <a:schemeClr val="tx1"/>
                </a:solidFill>
                <a:effectLst/>
                <a:latin typeface="+mn-lt"/>
                <a:ea typeface="+mn-ea"/>
                <a:cs typeface="+mn-cs"/>
              </a:rPr>
              <a:t>e </a:t>
            </a:r>
            <a:r>
              <a:rPr lang="en-US" sz="1200" kern="1200" dirty="0">
                <a:solidFill>
                  <a:schemeClr val="tx1"/>
                </a:solidFill>
                <a:effectLst/>
                <a:latin typeface="+mn-lt"/>
                <a:ea typeface="+mn-ea"/>
                <a:cs typeface="+mn-cs"/>
              </a:rPr>
              <a:t>Game Commission’s goal </a:t>
            </a:r>
            <a:r>
              <a:rPr lang="en-US" sz="1200" kern="1200" dirty="0" smtClean="0">
                <a:solidFill>
                  <a:schemeClr val="tx1"/>
                </a:solidFill>
                <a:effectLst/>
                <a:latin typeface="+mn-lt"/>
                <a:ea typeface="+mn-ea"/>
                <a:cs typeface="+mn-cs"/>
              </a:rPr>
              <a:t>is to manage elk in a manner that ensures </a:t>
            </a:r>
            <a:r>
              <a:rPr lang="en-US" sz="1200" kern="1200" dirty="0">
                <a:solidFill>
                  <a:schemeClr val="tx1"/>
                </a:solidFill>
                <a:effectLst/>
                <a:latin typeface="+mn-lt"/>
                <a:ea typeface="+mn-ea"/>
                <a:cs typeface="+mn-cs"/>
              </a:rPr>
              <a:t>a healthy and sustainable elk herd for current and future generations</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8C5DA56-0B91-4D69-8A26-5D0FD5D38771}" type="slidenum">
              <a:rPr lang="en-US" smtClean="0"/>
              <a:pPr/>
              <a:t>13</a:t>
            </a:fld>
            <a:endParaRPr lang="en-US" dirty="0"/>
          </a:p>
        </p:txBody>
      </p:sp>
    </p:spTree>
    <p:extLst>
      <p:ext uri="{BB962C8B-B14F-4D97-AF65-F5344CB8AC3E}">
        <p14:creationId xmlns:p14="http://schemas.microsoft.com/office/powerpoint/2010/main" val="383666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Sources</a:t>
            </a:r>
            <a:r>
              <a:rPr lang="en-US" dirty="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Pennsylvania Game Commission </a:t>
            </a:r>
            <a:r>
              <a:rPr lang="en-US" i="1" dirty="0"/>
              <a:t>Elk</a:t>
            </a:r>
            <a:r>
              <a:rPr lang="en-US" dirty="0"/>
              <a:t> Wildlife Note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Pennsylvania Game Commission </a:t>
            </a:r>
            <a:r>
              <a:rPr lang="en-US" i="1" dirty="0"/>
              <a:t>White-tailed Deer </a:t>
            </a:r>
            <a:r>
              <a:rPr lang="en-US" dirty="0"/>
              <a:t>Wildlife Note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Pennsylvania Game Commission </a:t>
            </a:r>
            <a:r>
              <a:rPr lang="en-US" i="1" baseline="0" dirty="0"/>
              <a:t>An Educator’s Guide to Celebrating Pennsylvania Bald Eagle and Elk Reintroductions</a:t>
            </a:r>
            <a:endParaRPr lang="en-US" i="1"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Project WILD, WILD About Elk Curriculum Guide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RMEF.org/ Elk Facts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dirty="0">
                <a:solidFill>
                  <a:schemeClr val="tx1"/>
                </a:solidFill>
                <a:effectLst/>
                <a:latin typeface="+mn-lt"/>
                <a:ea typeface="+mn-ea"/>
                <a:cs typeface="+mn-cs"/>
              </a:rPr>
              <a:t>Information Source: Horo</a:t>
            </a:r>
            <a:r>
              <a:rPr lang="en-US" sz="1200" b="0" i="0" kern="1200" baseline="0" dirty="0">
                <a:solidFill>
                  <a:schemeClr val="tx1"/>
                </a:solidFill>
                <a:effectLst/>
                <a:latin typeface="+mn-lt"/>
                <a:ea typeface="+mn-ea"/>
                <a:cs typeface="+mn-cs"/>
              </a:rPr>
              <a:t>witz, E. Rocky Mountain Elk Ivory. 2012. Magazine. Montana Fish, Wildlife, and Parks. Retrieved from:</a:t>
            </a:r>
            <a:r>
              <a:rPr lang="en-US" sz="1200" b="0" i="0" kern="1200" dirty="0">
                <a:solidFill>
                  <a:schemeClr val="tx1"/>
                </a:solidFill>
                <a:effectLst/>
                <a:latin typeface="+mn-lt"/>
                <a:ea typeface="+mn-ea"/>
                <a:cs typeface="+mn-cs"/>
              </a:rPr>
              <a:t> http://fwp.mt.gov/mtoutdoors/HTML/articles/2012/ivories.htm#.VdIonPlViko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http://www.agfc.com/education/justForEducators/Pages/lessonPlanDetails.aspx?show=47</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200" b="0" i="0" kern="1200" dirty="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p:txBody>
      </p:sp>
      <p:sp>
        <p:nvSpPr>
          <p:cNvPr id="4" name="Slide Number Placeholder 3"/>
          <p:cNvSpPr>
            <a:spLocks noGrp="1"/>
          </p:cNvSpPr>
          <p:nvPr>
            <p:ph type="sldNum" sz="quarter" idx="10"/>
          </p:nvPr>
        </p:nvSpPr>
        <p:spPr/>
        <p:txBody>
          <a:bodyPr/>
          <a:lstStyle/>
          <a:p>
            <a:fld id="{AA5728C6-12F1-4E2F-B9D5-BAF268C6D8F4}" type="slidenum">
              <a:rPr lang="en-US" smtClean="0"/>
              <a:pPr/>
              <a:t>14</a:t>
            </a:fld>
            <a:endParaRPr lang="en-US" dirty="0"/>
          </a:p>
        </p:txBody>
      </p:sp>
    </p:spTree>
    <p:extLst>
      <p:ext uri="{BB962C8B-B14F-4D97-AF65-F5344CB8AC3E}">
        <p14:creationId xmlns:p14="http://schemas.microsoft.com/office/powerpoint/2010/main" val="2994610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Elk are the second largest member of the Cervidae (deer) family in North </a:t>
            </a:r>
            <a:r>
              <a:rPr lang="en-US" sz="1200" kern="1200" dirty="0" smtClean="0">
                <a:solidFill>
                  <a:schemeClr val="tx1"/>
                </a:solidFill>
                <a:effectLst/>
                <a:latin typeface="+mn-lt"/>
                <a:ea typeface="+mn-ea"/>
                <a:cs typeface="+mn-cs"/>
              </a:rPr>
              <a:t>America and the</a:t>
            </a:r>
            <a:r>
              <a:rPr lang="en-US" sz="1200" kern="1200" baseline="0" dirty="0" smtClean="0">
                <a:solidFill>
                  <a:schemeClr val="tx1"/>
                </a:solidFill>
                <a:effectLst/>
                <a:latin typeface="+mn-lt"/>
                <a:ea typeface="+mn-ea"/>
                <a:cs typeface="+mn-cs"/>
              </a:rPr>
              <a:t> largest mammal that lives in Pennsylvania</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a:t>
            </a:r>
            <a:r>
              <a:rPr lang="en-US" baseline="0" dirty="0"/>
              <a:t>he deer family includes moose, elk, caribou, mule deer, and</a:t>
            </a:r>
            <a:r>
              <a:rPr lang="en-US" b="1" baseline="0" dirty="0"/>
              <a:t> </a:t>
            </a:r>
            <a:r>
              <a:rPr lang="en-US" baseline="0" dirty="0"/>
              <a:t>white-tailed deer. Only elk and white-tailed deer live in Pennsylvania</a:t>
            </a:r>
            <a:r>
              <a:rPr lang="en-US" baseline="0" dirty="0" smtClean="0"/>
              <a:t>.</a:t>
            </a:r>
            <a:r>
              <a:rPr lang="en-US" baseline="30000" dirty="0" smtClean="0"/>
              <a:t> 1</a:t>
            </a: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CC8C55-5F1A-40D2-BF52-EFDF0014F794}" type="slidenum">
              <a:rPr lang="en-US" smtClean="0"/>
              <a:pPr/>
              <a:t>2</a:t>
            </a:fld>
            <a:endParaRPr lang="en-US" dirty="0"/>
          </a:p>
        </p:txBody>
      </p:sp>
    </p:spTree>
    <p:extLst>
      <p:ext uri="{BB962C8B-B14F-4D97-AF65-F5344CB8AC3E}">
        <p14:creationId xmlns:p14="http://schemas.microsoft.com/office/powerpoint/2010/main" val="120418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Elk are </a:t>
            </a:r>
            <a:r>
              <a:rPr lang="en-US" dirty="0" smtClean="0"/>
              <a:t>part of a larger group of animals called </a:t>
            </a:r>
            <a:r>
              <a:rPr lang="en-US" baseline="0" dirty="0" smtClean="0"/>
              <a:t>ungulates. Ungulates are mammals with hooves. </a:t>
            </a:r>
            <a:r>
              <a:rPr lang="en-US" dirty="0" smtClean="0"/>
              <a:t>Looking </a:t>
            </a:r>
            <a:r>
              <a:rPr lang="en-US" dirty="0"/>
              <a:t>at an elk</a:t>
            </a:r>
            <a:r>
              <a:rPr lang="en-US" baseline="0" dirty="0"/>
              <a:t> foot, you will see that elk have four </a:t>
            </a:r>
            <a:r>
              <a:rPr lang="en-US" baseline="0" dirty="0" smtClean="0"/>
              <a:t>toes. The </a:t>
            </a:r>
            <a:r>
              <a:rPr lang="en-US" baseline="0" dirty="0"/>
              <a:t>two toes in the front make up the hoof and two toes in the back are called dew claws. The dew claws provide support and balance. </a:t>
            </a:r>
            <a:r>
              <a:rPr lang="en-US" baseline="30000" dirty="0"/>
              <a:t>5 </a:t>
            </a:r>
            <a:r>
              <a:rPr lang="en-US" baseline="0" dirty="0"/>
              <a:t> The length of an elk track is about </a:t>
            </a:r>
            <a:r>
              <a:rPr lang="en-US" baseline="0" dirty="0" smtClean="0"/>
              <a:t>4 inches. </a:t>
            </a:r>
            <a:r>
              <a:rPr lang="en-US" baseline="30000" dirty="0"/>
              <a:t>8</a:t>
            </a:r>
            <a:endParaRPr lang="en-US" sz="1200" kern="1200" baseline="300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CC8C55-5F1A-40D2-BF52-EFDF0014F794}" type="slidenum">
              <a:rPr lang="en-US" smtClean="0"/>
              <a:pPr/>
              <a:t>3</a:t>
            </a:fld>
            <a:endParaRPr lang="en-US" dirty="0"/>
          </a:p>
        </p:txBody>
      </p:sp>
    </p:spTree>
    <p:extLst>
      <p:ext uri="{BB962C8B-B14F-4D97-AF65-F5344CB8AC3E}">
        <p14:creationId xmlns:p14="http://schemas.microsoft.com/office/powerpoint/2010/main" val="3771055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a:t>
            </a:r>
            <a:r>
              <a:rPr lang="en-US" sz="1200" kern="1200" dirty="0">
                <a:solidFill>
                  <a:schemeClr val="tx1"/>
                </a:solidFill>
                <a:effectLst/>
                <a:latin typeface="+mn-lt"/>
                <a:ea typeface="+mn-ea"/>
                <a:cs typeface="+mn-cs"/>
              </a:rPr>
              <a:t> mature male elk, called a bull, weighs between 600 to 1000 pounds and stands about five feet at the shoulder. </a:t>
            </a:r>
            <a:r>
              <a:rPr lang="en-US" sz="1200" kern="1200" dirty="0" smtClean="0">
                <a:solidFill>
                  <a:schemeClr val="tx1"/>
                </a:solidFill>
                <a:effectLst/>
                <a:latin typeface="+mn-lt"/>
                <a:ea typeface="+mn-ea"/>
                <a:cs typeface="+mn-cs"/>
              </a:rPr>
              <a:t>For comparison, </a:t>
            </a:r>
            <a:r>
              <a:rPr lang="en-US" sz="1200" kern="1200" baseline="0" dirty="0" smtClean="0">
                <a:solidFill>
                  <a:schemeClr val="tx1"/>
                </a:solidFill>
                <a:effectLst/>
                <a:latin typeface="+mn-lt"/>
                <a:ea typeface="+mn-ea"/>
                <a:cs typeface="+mn-cs"/>
              </a:rPr>
              <a:t>t</a:t>
            </a:r>
            <a:r>
              <a:rPr lang="en-US" baseline="0" dirty="0" smtClean="0"/>
              <a:t>he average </a:t>
            </a:r>
            <a:r>
              <a:rPr lang="en-US" baseline="0" dirty="0"/>
              <a:t>adult buck (male deer) weighs about 140 pounds and stands less than three feet tall at the shoulder.</a:t>
            </a:r>
            <a:r>
              <a:rPr lang="en-US" sz="1200" kern="1200" dirty="0">
                <a:solidFill>
                  <a:schemeClr val="tx1"/>
                </a:solidFill>
                <a:effectLst/>
                <a:latin typeface="+mn-lt"/>
                <a:ea typeface="+mn-ea"/>
                <a:cs typeface="+mn-cs"/>
              </a:rPr>
              <a:t> Bulls grow antlers that sweep up and back from the head. A female, called a cow, weighs between 500 to 600 pounds. Baby elk, called calves, </a:t>
            </a:r>
            <a:r>
              <a:rPr lang="en-US" sz="1200" kern="1200" dirty="0" smtClean="0">
                <a:solidFill>
                  <a:schemeClr val="tx1"/>
                </a:solidFill>
                <a:effectLst/>
                <a:latin typeface="+mn-lt"/>
                <a:ea typeface="+mn-ea"/>
                <a:cs typeface="+mn-cs"/>
              </a:rPr>
              <a:t>weigh </a:t>
            </a:r>
            <a:r>
              <a:rPr lang="en-US" sz="1200" kern="1200" dirty="0">
                <a:solidFill>
                  <a:schemeClr val="tx1"/>
                </a:solidFill>
                <a:effectLst/>
                <a:latin typeface="+mn-lt"/>
                <a:ea typeface="+mn-ea"/>
                <a:cs typeface="+mn-cs"/>
              </a:rPr>
              <a:t>between 35 to 45 pounds at birth</a:t>
            </a:r>
            <a:r>
              <a:rPr lang="en-US" sz="1200" kern="1200" dirty="0" smtClean="0">
                <a:solidFill>
                  <a:schemeClr val="tx1"/>
                </a:solidFill>
                <a:effectLst/>
                <a:latin typeface="+mn-lt"/>
                <a:ea typeface="+mn-ea"/>
                <a:cs typeface="+mn-cs"/>
              </a:rPr>
              <a:t>.  </a:t>
            </a:r>
            <a:r>
              <a:rPr kumimoji="0" lang="en-US" sz="1200" b="0" i="0" u="none" strike="noStrike" kern="1200" cap="none" spc="0" normalizeH="0" baseline="3000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30000" noProof="0" dirty="0" smtClean="0">
                <a:ln>
                  <a:noFill/>
                </a:ln>
                <a:solidFill>
                  <a:prstClr val="black"/>
                </a:solidFill>
                <a:effectLst/>
                <a:uLnTx/>
                <a:uFillTx/>
                <a:latin typeface="+mn-lt"/>
                <a:ea typeface="+mn-ea"/>
                <a:cs typeface="+mn-cs"/>
              </a:rPr>
              <a:t>1, 2</a:t>
            </a:r>
          </a:p>
        </p:txBody>
      </p:sp>
      <p:sp>
        <p:nvSpPr>
          <p:cNvPr id="4" name="Slide Number Placeholder 3"/>
          <p:cNvSpPr>
            <a:spLocks noGrp="1"/>
          </p:cNvSpPr>
          <p:nvPr>
            <p:ph type="sldNum" sz="quarter" idx="10"/>
          </p:nvPr>
        </p:nvSpPr>
        <p:spPr/>
        <p:txBody>
          <a:bodyPr/>
          <a:lstStyle/>
          <a:p>
            <a:fld id="{9ACC8C55-5F1A-40D2-BF52-EFDF0014F794}" type="slidenum">
              <a:rPr lang="en-US" smtClean="0"/>
              <a:pPr/>
              <a:t>4</a:t>
            </a:fld>
            <a:endParaRPr lang="en-US" dirty="0"/>
          </a:p>
        </p:txBody>
      </p:sp>
    </p:spTree>
    <p:extLst>
      <p:ext uri="{BB962C8B-B14F-4D97-AF65-F5344CB8AC3E}">
        <p14:creationId xmlns:p14="http://schemas.microsoft.com/office/powerpoint/2010/main" val="235114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200" b="0" i="0" u="none" strike="noStrike" kern="1200" cap="none" spc="0" normalizeH="0" baseline="0" noProof="0" dirty="0" smtClean="0">
                <a:ln>
                  <a:noFill/>
                </a:ln>
                <a:solidFill>
                  <a:prstClr val="black"/>
                </a:solidFill>
                <a:effectLst/>
                <a:uLnTx/>
                <a:uFillTx/>
                <a:latin typeface="+mn-lt"/>
                <a:ea typeface="+mn-ea"/>
                <a:cs typeface="+mn-cs"/>
              </a:rPr>
              <a:t>Elk eyes are located on the sides of their heads, giving them a larger field of view to see predators. Their ears are large and shaped to allow them to capture and channel sound. Elk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fur in the summer is thin and reddish in color. Their fur in winter is brownish in color with their neck, chest, and legs dark brown. Their rump patch is a light beige color year-round. Elk can run up to thirty miles per hour. They jump well and swim often. </a:t>
            </a:r>
            <a:r>
              <a:rPr kumimoji="0" lang="en-US" sz="1200" b="0" i="0" u="none" strike="noStrike" kern="1200" cap="none" spc="0" normalizeH="0" baseline="30000" noProof="0" dirty="0" smtClean="0">
                <a:ln>
                  <a:noFill/>
                </a:ln>
                <a:solidFill>
                  <a:prstClr val="black"/>
                </a:solidFill>
                <a:effectLst/>
                <a:uLnTx/>
                <a:uFillTx/>
                <a:latin typeface="+mn-lt"/>
                <a:ea typeface="+mn-ea"/>
                <a:cs typeface="+mn-cs"/>
              </a:rPr>
              <a:t>1, 2</a:t>
            </a:r>
            <a:endParaRPr lang="en-US" sz="1200" kern="1200" baseline="300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CC8C55-5F1A-40D2-BF52-EFDF0014F794}" type="slidenum">
              <a:rPr lang="en-US" smtClean="0"/>
              <a:pPr/>
              <a:t>5</a:t>
            </a:fld>
            <a:endParaRPr lang="en-US" dirty="0"/>
          </a:p>
        </p:txBody>
      </p:sp>
    </p:spTree>
    <p:extLst>
      <p:ext uri="{BB962C8B-B14F-4D97-AF65-F5344CB8AC3E}">
        <p14:creationId xmlns:p14="http://schemas.microsoft.com/office/powerpoint/2010/main" val="771056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mn-ea"/>
                <a:cs typeface="+mn-cs"/>
              </a:rPr>
              <a:t>Elk live in several counties of northcentral Pennsylvania including Elk, Cameron, Centre, Clinton, Potter, and Clearfield. Elk need habitat that provides them food, water, shelter and space. Elk habitat in Pennsylvania consists of forests of varying age classes mixed with </a:t>
            </a:r>
            <a:r>
              <a:rPr lang="en-US" sz="1200" b="0" i="0" kern="1200" dirty="0" smtClean="0">
                <a:solidFill>
                  <a:schemeClr val="tx1"/>
                </a:solidFill>
                <a:effectLst/>
                <a:latin typeface="+mn-lt"/>
                <a:ea typeface="+mn-ea"/>
                <a:cs typeface="+mn-cs"/>
              </a:rPr>
              <a:t>grassy openings. </a:t>
            </a:r>
            <a:r>
              <a:rPr lang="en-US" sz="1200" b="0" i="0" kern="1200" baseline="30000" dirty="0" smtClean="0">
                <a:solidFill>
                  <a:schemeClr val="tx1"/>
                </a:solidFill>
                <a:effectLst/>
                <a:latin typeface="+mn-lt"/>
                <a:ea typeface="+mn-ea"/>
                <a:cs typeface="+mn-cs"/>
              </a:rPr>
              <a:t>1 </a:t>
            </a:r>
            <a:r>
              <a:rPr lang="en-US" sz="1200" b="0" i="0" kern="1200" baseline="0" dirty="0" smtClean="0">
                <a:solidFill>
                  <a:schemeClr val="tx1"/>
                </a:solidFill>
                <a:effectLst/>
                <a:latin typeface="+mn-lt"/>
                <a:ea typeface="+mn-ea"/>
                <a:cs typeface="+mn-cs"/>
              </a:rPr>
              <a:t>Elk need a healthy habitat and are affected by how many people live in and visit their habitat.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A5728C6-12F1-4E2F-B9D5-BAF268C6D8F4}" type="slidenum">
              <a:rPr lang="en-US" smtClean="0"/>
              <a:pPr/>
              <a:t>6</a:t>
            </a:fld>
            <a:endParaRPr lang="en-US" dirty="0"/>
          </a:p>
        </p:txBody>
      </p:sp>
    </p:spTree>
    <p:extLst>
      <p:ext uri="{BB962C8B-B14F-4D97-AF65-F5344CB8AC3E}">
        <p14:creationId xmlns:p14="http://schemas.microsoft.com/office/powerpoint/2010/main" val="420312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Elk are </a:t>
            </a:r>
            <a:r>
              <a:rPr lang="en-US" dirty="0" smtClean="0"/>
              <a:t>the largest herbivore in Pennsylvania. An </a:t>
            </a:r>
            <a:r>
              <a:rPr lang="en-US" dirty="0"/>
              <a:t>herbivore</a:t>
            </a:r>
            <a:r>
              <a:rPr lang="en-US" baseline="0" dirty="0"/>
              <a:t> is an animal </a:t>
            </a:r>
            <a:r>
              <a:rPr lang="en-US" baseline="0" dirty="0" smtClean="0"/>
              <a:t>that only </a:t>
            </a:r>
            <a:r>
              <a:rPr lang="en-US" baseline="0" dirty="0"/>
              <a:t>eats </a:t>
            </a:r>
            <a:r>
              <a:rPr lang="en-US" baseline="0" dirty="0" smtClean="0"/>
              <a:t>plants. </a:t>
            </a:r>
            <a:r>
              <a:rPr lang="en-US" baseline="0" dirty="0"/>
              <a:t>Elk</a:t>
            </a:r>
            <a:r>
              <a:rPr lang="en-US" dirty="0"/>
              <a:t> are primarily grazers, eating mostly grasses and </a:t>
            </a:r>
            <a:r>
              <a:rPr lang="en-US" dirty="0" smtClean="0"/>
              <a:t>flowering plants. </a:t>
            </a:r>
            <a:r>
              <a:rPr lang="en-US" dirty="0"/>
              <a:t>In winter, elk eat more browse (twigs, buds and bark of trees). </a:t>
            </a:r>
            <a:r>
              <a:rPr lang="en-US" sz="1200" kern="1200" baseline="0" dirty="0">
                <a:solidFill>
                  <a:schemeClr val="tx1"/>
                </a:solidFill>
                <a:effectLst/>
                <a:latin typeface="+mn-lt"/>
                <a:ea typeface="+mn-ea"/>
                <a:cs typeface="+mn-cs"/>
              </a:rPr>
              <a:t>Elk have a four-chambered stomach, classifying them as a ruminant animal. Their multi-chamber stomach helps them to digest the </a:t>
            </a:r>
            <a:r>
              <a:rPr lang="en-US" sz="1200" kern="1200" baseline="0" dirty="0" smtClean="0">
                <a:solidFill>
                  <a:schemeClr val="tx1"/>
                </a:solidFill>
                <a:effectLst/>
                <a:latin typeface="+mn-lt"/>
                <a:ea typeface="+mn-ea"/>
                <a:cs typeface="+mn-cs"/>
              </a:rPr>
              <a:t>plants they </a:t>
            </a:r>
            <a:r>
              <a:rPr lang="en-US" sz="1200" kern="1200" baseline="0" dirty="0">
                <a:solidFill>
                  <a:schemeClr val="tx1"/>
                </a:solidFill>
                <a:effectLst/>
                <a:latin typeface="+mn-lt"/>
                <a:ea typeface="+mn-ea"/>
                <a:cs typeface="+mn-cs"/>
              </a:rPr>
              <a:t>eat. The first </a:t>
            </a:r>
            <a:r>
              <a:rPr lang="en-US" sz="1200" kern="1200" baseline="0" dirty="0" smtClean="0">
                <a:solidFill>
                  <a:schemeClr val="tx1"/>
                </a:solidFill>
                <a:effectLst/>
                <a:latin typeface="+mn-lt"/>
                <a:ea typeface="+mn-ea"/>
                <a:cs typeface="+mn-cs"/>
              </a:rPr>
              <a:t>chamber </a:t>
            </a:r>
            <a:r>
              <a:rPr lang="en-US" sz="1200" kern="1200" baseline="0" dirty="0">
                <a:solidFill>
                  <a:schemeClr val="tx1"/>
                </a:solidFill>
                <a:effectLst/>
                <a:latin typeface="+mn-lt"/>
                <a:ea typeface="+mn-ea"/>
                <a:cs typeface="+mn-cs"/>
              </a:rPr>
              <a:t>is called the rumen, and it acts as a large storage </a:t>
            </a:r>
            <a:r>
              <a:rPr lang="en-US" sz="1200" kern="1200" baseline="0" dirty="0" smtClean="0">
                <a:solidFill>
                  <a:schemeClr val="tx1"/>
                </a:solidFill>
                <a:effectLst/>
                <a:latin typeface="+mn-lt"/>
                <a:ea typeface="+mn-ea"/>
                <a:cs typeface="+mn-cs"/>
              </a:rPr>
              <a:t>tank. The rumen allows elk to a </a:t>
            </a:r>
            <a:r>
              <a:rPr lang="en-US" sz="1200" kern="1200" baseline="0" dirty="0">
                <a:solidFill>
                  <a:schemeClr val="tx1"/>
                </a:solidFill>
                <a:effectLst/>
                <a:latin typeface="+mn-lt"/>
                <a:ea typeface="+mn-ea"/>
                <a:cs typeface="+mn-cs"/>
              </a:rPr>
              <a:t>large quantity of food at </a:t>
            </a:r>
            <a:r>
              <a:rPr lang="en-US" sz="1200" kern="1200" baseline="0" dirty="0" smtClean="0">
                <a:solidFill>
                  <a:schemeClr val="tx1"/>
                </a:solidFill>
                <a:effectLst/>
                <a:latin typeface="+mn-lt"/>
                <a:ea typeface="+mn-ea"/>
                <a:cs typeface="+mn-cs"/>
              </a:rPr>
              <a:t>once. When an elk feels safe</a:t>
            </a:r>
            <a:r>
              <a:rPr lang="en-US" sz="1200" kern="1200" baseline="0" dirty="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it will regurgitate </a:t>
            </a:r>
            <a:r>
              <a:rPr lang="en-US" sz="1200" kern="1200" baseline="0" dirty="0">
                <a:solidFill>
                  <a:schemeClr val="tx1"/>
                </a:solidFill>
                <a:effectLst/>
                <a:latin typeface="+mn-lt"/>
                <a:ea typeface="+mn-ea"/>
                <a:cs typeface="+mn-cs"/>
              </a:rPr>
              <a:t>small quantities of food, called cud, to re-chew it and break it down further. This </a:t>
            </a:r>
            <a:r>
              <a:rPr lang="en-US" sz="1200" kern="1200" baseline="0" dirty="0" smtClean="0">
                <a:solidFill>
                  <a:schemeClr val="tx1"/>
                </a:solidFill>
                <a:effectLst/>
                <a:latin typeface="+mn-lt"/>
                <a:ea typeface="+mn-ea"/>
                <a:cs typeface="+mn-cs"/>
              </a:rPr>
              <a:t>adaptation </a:t>
            </a:r>
            <a:r>
              <a:rPr lang="en-US" sz="1200" kern="1200" baseline="0" dirty="0">
                <a:solidFill>
                  <a:schemeClr val="tx1"/>
                </a:solidFill>
                <a:effectLst/>
                <a:latin typeface="+mn-lt"/>
                <a:ea typeface="+mn-ea"/>
                <a:cs typeface="+mn-cs"/>
              </a:rPr>
              <a:t>helps an elk decrease it’s time in open spaces where it has greater exposure to predators. </a:t>
            </a:r>
            <a:r>
              <a:rPr lang="en-US" sz="1200" kern="1200" baseline="30000" dirty="0">
                <a:solidFill>
                  <a:schemeClr val="tx1"/>
                </a:solidFill>
                <a:effectLst/>
                <a:latin typeface="+mn-lt"/>
                <a:ea typeface="+mn-ea"/>
                <a:cs typeface="+mn-cs"/>
              </a:rPr>
              <a:t>3</a:t>
            </a:r>
          </a:p>
        </p:txBody>
      </p:sp>
      <p:sp>
        <p:nvSpPr>
          <p:cNvPr id="4" name="Slide Number Placeholder 3"/>
          <p:cNvSpPr>
            <a:spLocks noGrp="1"/>
          </p:cNvSpPr>
          <p:nvPr>
            <p:ph type="sldNum" sz="quarter" idx="10"/>
          </p:nvPr>
        </p:nvSpPr>
        <p:spPr/>
        <p:txBody>
          <a:bodyPr/>
          <a:lstStyle/>
          <a:p>
            <a:fld id="{9ACC8C55-5F1A-40D2-BF52-EFDF0014F794}" type="slidenum">
              <a:rPr lang="en-US" smtClean="0"/>
              <a:pPr/>
              <a:t>7</a:t>
            </a:fld>
            <a:endParaRPr lang="en-US" dirty="0"/>
          </a:p>
        </p:txBody>
      </p:sp>
    </p:spTree>
    <p:extLst>
      <p:ext uri="{BB962C8B-B14F-4D97-AF65-F5344CB8AC3E}">
        <p14:creationId xmlns:p14="http://schemas.microsoft.com/office/powerpoint/2010/main" val="2298324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Elk Communicate in a variety of ways from noises to posture. Cows bark to warn of danger, and calves in distress make loud squealing sounds. Chirps and mews are general conversation among the herds, and bulls bugle </a:t>
            </a:r>
            <a:r>
              <a:rPr lang="en-US" dirty="0" smtClean="0"/>
              <a:t>during the fall. </a:t>
            </a:r>
            <a:r>
              <a:rPr lang="en-US" baseline="30000" dirty="0" smtClean="0"/>
              <a:t>1, </a:t>
            </a:r>
            <a:r>
              <a:rPr lang="en-US" baseline="30000" dirty="0"/>
              <a:t>5</a:t>
            </a:r>
            <a:r>
              <a:rPr lang="en-US" baseline="0" dirty="0"/>
              <a:t> In addition to vocalizations, elk use a variety of postures that help them communicate with each other.</a:t>
            </a:r>
            <a:r>
              <a:rPr lang="en-US" baseline="30000" dirty="0"/>
              <a:t>7</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CC8C55-5F1A-40D2-BF52-EFDF0014F794}" type="slidenum">
              <a:rPr lang="en-US" smtClean="0"/>
              <a:pPr/>
              <a:t>8</a:t>
            </a:fld>
            <a:endParaRPr lang="en-US" dirty="0"/>
          </a:p>
        </p:txBody>
      </p:sp>
    </p:spTree>
    <p:extLst>
      <p:ext uri="{BB962C8B-B14F-4D97-AF65-F5344CB8AC3E}">
        <p14:creationId xmlns:p14="http://schemas.microsoft.com/office/powerpoint/2010/main" val="1390930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mn-ea"/>
                <a:cs typeface="+mn-cs"/>
              </a:rPr>
              <a:t>In spring and summer, bull</a:t>
            </a:r>
            <a:r>
              <a:rPr lang="en-US" sz="1200" b="0" i="0" kern="1200" baseline="0" dirty="0">
                <a:solidFill>
                  <a:schemeClr val="tx1"/>
                </a:solidFill>
                <a:effectLst/>
                <a:latin typeface="+mn-lt"/>
                <a:ea typeface="+mn-ea"/>
                <a:cs typeface="+mn-cs"/>
              </a:rPr>
              <a:t> elk live by </a:t>
            </a:r>
            <a:r>
              <a:rPr lang="en-US" sz="1200" b="0" i="0" kern="1200" dirty="0" smtClean="0">
                <a:solidFill>
                  <a:schemeClr val="tx1"/>
                </a:solidFill>
                <a:effectLst/>
                <a:latin typeface="+mn-lt"/>
                <a:ea typeface="+mn-ea"/>
                <a:cs typeface="+mn-cs"/>
              </a:rPr>
              <a:t>themselves </a:t>
            </a:r>
            <a:r>
              <a:rPr lang="en-US" sz="1200" b="0" i="0" kern="1200" dirty="0">
                <a:solidFill>
                  <a:schemeClr val="tx1"/>
                </a:solidFill>
                <a:effectLst/>
                <a:latin typeface="+mn-lt"/>
                <a:ea typeface="+mn-ea"/>
                <a:cs typeface="+mn-cs"/>
              </a:rPr>
              <a:t>or in small groups with</a:t>
            </a:r>
            <a:r>
              <a:rPr lang="en-US" sz="1200" b="0" i="0" kern="1200" baseline="0" dirty="0">
                <a:solidFill>
                  <a:schemeClr val="tx1"/>
                </a:solidFill>
                <a:effectLst/>
                <a:latin typeface="+mn-lt"/>
                <a:ea typeface="+mn-ea"/>
                <a:cs typeface="+mn-cs"/>
              </a:rPr>
              <a:t> other bulls. </a:t>
            </a:r>
            <a:r>
              <a:rPr lang="en-US" sz="1200" b="0" i="0" kern="1200" baseline="0" dirty="0" smtClean="0">
                <a:solidFill>
                  <a:schemeClr val="tx1"/>
                </a:solidFill>
                <a:effectLst/>
                <a:latin typeface="+mn-lt"/>
                <a:ea typeface="+mn-ea"/>
                <a:cs typeface="+mn-cs"/>
              </a:rPr>
              <a:t>Elk </a:t>
            </a:r>
            <a:r>
              <a:rPr lang="en-US" sz="1200" b="0" i="0" kern="1200" baseline="0" dirty="0">
                <a:solidFill>
                  <a:schemeClr val="tx1"/>
                </a:solidFill>
                <a:effectLst/>
                <a:latin typeface="+mn-lt"/>
                <a:ea typeface="+mn-ea"/>
                <a:cs typeface="+mn-cs"/>
              </a:rPr>
              <a:t>begin </a:t>
            </a:r>
            <a:r>
              <a:rPr lang="en-US" sz="1200" kern="1200" dirty="0" smtClean="0">
                <a:solidFill>
                  <a:schemeClr val="tx1"/>
                </a:solidFill>
                <a:effectLst/>
                <a:latin typeface="+mn-lt"/>
                <a:ea typeface="+mn-ea"/>
                <a:cs typeface="+mn-cs"/>
              </a:rPr>
              <a:t>growing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antlers </a:t>
            </a:r>
            <a:r>
              <a:rPr lang="en-US" sz="1200" kern="1200" dirty="0">
                <a:solidFill>
                  <a:schemeClr val="tx1"/>
                </a:solidFill>
                <a:effectLst/>
                <a:latin typeface="+mn-lt"/>
                <a:ea typeface="+mn-ea"/>
                <a:cs typeface="+mn-cs"/>
              </a:rPr>
              <a:t>in April and May. Antlers begin growing out of two bony bums on an elk’s head called pedicles. Antlers start out as layer upon layer of cartilage. They are tender and easily damaged in this stage.  Soft furry skin, called velvet, covers the growing antlers. The velvet contains blood vessels and veins that supply nutrients to the growing bones. Antlers are the fastest growing tissue in any mammal and can grow up to an inch a day. </a:t>
            </a:r>
            <a:r>
              <a:rPr lang="en-US" sz="1200" kern="1200" dirty="0" smtClean="0">
                <a:solidFill>
                  <a:schemeClr val="tx1"/>
                </a:solidFill>
                <a:effectLst/>
                <a:latin typeface="+mn-lt"/>
                <a:ea typeface="+mn-ea"/>
                <a:cs typeface="+mn-cs"/>
              </a:rPr>
              <a:t>After the antlers fully develop (by August), the blood</a:t>
            </a:r>
            <a:r>
              <a:rPr lang="en-US" sz="1200" kern="1200" baseline="0" dirty="0" smtClean="0">
                <a:solidFill>
                  <a:schemeClr val="tx1"/>
                </a:solidFill>
                <a:effectLst/>
                <a:latin typeface="+mn-lt"/>
                <a:ea typeface="+mn-ea"/>
                <a:cs typeface="+mn-cs"/>
              </a:rPr>
              <a:t> supply stops flowing to the velvet and it dries up and falls off. Bulls may rub the velvet off on trees and shrubs. Some</a:t>
            </a:r>
            <a:r>
              <a:rPr lang="en-US" sz="1200" b="0" i="0" kern="1200" baseline="0" dirty="0" smtClean="0">
                <a:solidFill>
                  <a:schemeClr val="tx1"/>
                </a:solidFill>
                <a:effectLst/>
                <a:latin typeface="+mn-lt"/>
                <a:ea typeface="+mn-ea"/>
                <a:cs typeface="+mn-cs"/>
              </a:rPr>
              <a:t> bulls may grow antlers with main beams 4 to 5 feet in length and having five to nine tines to a side. </a:t>
            </a: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5728C6-12F1-4E2F-B9D5-BAF268C6D8F4}" type="slidenum">
              <a:rPr lang="en-US" smtClean="0"/>
              <a:pPr/>
              <a:t>9</a:t>
            </a:fld>
            <a:endParaRPr lang="en-US" dirty="0"/>
          </a:p>
        </p:txBody>
      </p:sp>
    </p:spTree>
    <p:extLst>
      <p:ext uri="{BB962C8B-B14F-4D97-AF65-F5344CB8AC3E}">
        <p14:creationId xmlns:p14="http://schemas.microsoft.com/office/powerpoint/2010/main" val="107033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8402C1-7A51-4B2D-BE98-3ED1EF651AF9}" type="datetimeFigureOut">
              <a:rPr lang="en-US" smtClean="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8402C1-7A51-4B2D-BE98-3ED1EF651AF9}" type="datetimeFigureOut">
              <a:rPr lang="en-US" smtClean="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8402C1-7A51-4B2D-BE98-3ED1EF651AF9}" type="datetimeFigureOut">
              <a:rPr lang="en-US" smtClean="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8402C1-7A51-4B2D-BE98-3ED1EF651AF9}" type="datetimeFigureOut">
              <a:rPr lang="en-US" smtClean="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8402C1-7A51-4B2D-BE98-3ED1EF651AF9}" type="datetimeFigureOut">
              <a:rPr lang="en-US" smtClean="0"/>
              <a:pPr/>
              <a:t>8/21/2020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8402C1-7A51-4B2D-BE98-3ED1EF651AF9}" type="datetimeFigureOut">
              <a:rPr lang="en-US" smtClean="0"/>
              <a:pPr/>
              <a:t>8/21/2020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8402C1-7A51-4B2D-BE98-3ED1EF651AF9}" type="datetimeFigureOut">
              <a:rPr lang="en-US" smtClean="0"/>
              <a:pPr/>
              <a:t>8/21/2020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8402C1-7A51-4B2D-BE98-3ED1EF651AF9}" type="datetimeFigureOut">
              <a:rPr lang="en-US" smtClean="0"/>
              <a:pPr/>
              <a:t>8/21/2020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8402C1-7A51-4B2D-BE98-3ED1EF651AF9}" type="datetimeFigureOut">
              <a:rPr lang="en-US" smtClean="0"/>
              <a:pPr/>
              <a:t>8/21/2020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8402C1-7A51-4B2D-BE98-3ED1EF651AF9}" type="datetimeFigureOut">
              <a:rPr lang="en-US" smtClean="0"/>
              <a:pPr/>
              <a:t>8/21/2020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8402C1-7A51-4B2D-BE98-3ED1EF651AF9}" type="datetimeFigureOut">
              <a:rPr lang="en-US" smtClean="0"/>
              <a:pPr/>
              <a:t>8/21/2020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423B47-AF96-49D2-89B2-3E614FD0B52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402C1-7A51-4B2D-BE98-3ED1EF651AF9}" type="datetimeFigureOut">
              <a:rPr lang="en-US" smtClean="0"/>
              <a:pPr/>
              <a:t>8/21/2020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23B47-AF96-49D2-89B2-3E614FD0B52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tiff"/><Relationship Id="rId5" Type="http://schemas.openxmlformats.org/officeDocument/2006/relationships/image" Target="../media/image2.tiff"/><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tiff"/><Relationship Id="rId4" Type="http://schemas.openxmlformats.org/officeDocument/2006/relationships/image" Target="../media/image2.tif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tiff"/><Relationship Id="rId4" Type="http://schemas.openxmlformats.org/officeDocument/2006/relationships/image" Target="../media/image2.tiff"/></Relationships>
</file>

<file path=ppt/slides/_rels/slide8.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5.jpeg"/><Relationship Id="rId7" Type="http://schemas.openxmlformats.org/officeDocument/2006/relationships/image" Target="../media/image17.emf"/><Relationship Id="rId12"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emf"/><Relationship Id="rId11" Type="http://schemas.openxmlformats.org/officeDocument/2006/relationships/image" Target="../media/image21.png"/><Relationship Id="rId5" Type="http://schemas.openxmlformats.org/officeDocument/2006/relationships/image" Target="../media/image3.tiff"/><Relationship Id="rId10" Type="http://schemas.openxmlformats.org/officeDocument/2006/relationships/image" Target="../media/image20.emf"/><Relationship Id="rId4" Type="http://schemas.openxmlformats.org/officeDocument/2006/relationships/image" Target="../media/image2.tiff"/><Relationship Id="rId9"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jebanfield\Desktop\2014 Elk DRAWING\ElkForJeremy.jpg"/>
          <p:cNvPicPr>
            <a:picLocks noChangeAspect="1" noChangeArrowheads="1"/>
          </p:cNvPicPr>
          <p:nvPr/>
        </p:nvPicPr>
        <p:blipFill>
          <a:blip r:embed="rId3" cstate="print"/>
          <a:srcRect/>
          <a:stretch>
            <a:fillRect/>
          </a:stretch>
        </p:blipFill>
        <p:spPr bwMode="auto">
          <a:xfrm>
            <a:off x="0" y="-804"/>
            <a:ext cx="9144000" cy="8422407"/>
          </a:xfrm>
          <a:prstGeom prst="rect">
            <a:avLst/>
          </a:prstGeom>
          <a:noFill/>
        </p:spPr>
      </p:pic>
      <p:pic>
        <p:nvPicPr>
          <p:cNvPr id="3" name="Picture 2" descr="green header swoosh.tif"/>
          <p:cNvPicPr>
            <a:picLocks noChangeAspect="1"/>
          </p:cNvPicPr>
          <p:nvPr/>
        </p:nvPicPr>
        <p:blipFill>
          <a:blip r:embed="rId4" cstate="print"/>
          <a:stretch>
            <a:fillRect/>
          </a:stretch>
        </p:blipFill>
        <p:spPr>
          <a:xfrm>
            <a:off x="0" y="-11690"/>
            <a:ext cx="9144000" cy="1481328"/>
          </a:xfrm>
          <a:prstGeom prst="rect">
            <a:avLst/>
          </a:prstGeom>
        </p:spPr>
      </p:pic>
      <p:pic>
        <p:nvPicPr>
          <p:cNvPr id="1026" name="Picture 2" descr="\\gmhbgsrv001\Shareddata\B_I&amp;E\Branding\MSPublisher 8-5x11 PGC template\Keystone LOGO.tif"/>
          <p:cNvPicPr>
            <a:picLocks noChangeAspect="1" noChangeArrowheads="1"/>
          </p:cNvPicPr>
          <p:nvPr/>
        </p:nvPicPr>
        <p:blipFill>
          <a:blip r:embed="rId5" cstate="print"/>
          <a:srcRect/>
          <a:stretch>
            <a:fillRect/>
          </a:stretch>
        </p:blipFill>
        <p:spPr bwMode="auto">
          <a:xfrm>
            <a:off x="519041" y="304800"/>
            <a:ext cx="1247917" cy="1252728"/>
          </a:xfrm>
          <a:prstGeom prst="rect">
            <a:avLst/>
          </a:prstGeom>
          <a:noFill/>
        </p:spPr>
      </p:pic>
      <p:sp>
        <p:nvSpPr>
          <p:cNvPr id="6" name="TextBox 5"/>
          <p:cNvSpPr txBox="1"/>
          <p:nvPr/>
        </p:nvSpPr>
        <p:spPr>
          <a:xfrm>
            <a:off x="1766957" y="24618"/>
            <a:ext cx="7529441" cy="769441"/>
          </a:xfrm>
          <a:prstGeom prst="rect">
            <a:avLst/>
          </a:prstGeom>
          <a:noFill/>
        </p:spPr>
        <p:txBody>
          <a:bodyPr wrap="square" rtlCol="0">
            <a:spAutoFit/>
          </a:bodyPr>
          <a:lstStyle/>
          <a:p>
            <a:pPr algn="ctr"/>
            <a:r>
              <a:rPr lang="en-US" sz="4400" b="1" dirty="0">
                <a:solidFill>
                  <a:schemeClr val="bg1"/>
                </a:solidFill>
                <a:latin typeface="Gloucester MT Extra Condensed" pitchFamily="18" charset="0"/>
                <a:cs typeface="Times New Roman" pitchFamily="18" charset="0"/>
              </a:rPr>
              <a:t>Pennsylvania Elk</a:t>
            </a:r>
          </a:p>
        </p:txBody>
      </p:sp>
    </p:spTree>
    <p:extLst>
      <p:ext uri="{BB962C8B-B14F-4D97-AF65-F5344CB8AC3E}">
        <p14:creationId xmlns:p14="http://schemas.microsoft.com/office/powerpoint/2010/main" val="37760916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content-ord1-1.xx.fbcdn.net/hphotos-xtf1/v/t1.0-9/11745384_10207047780863775_7871663364758719724_n.jpg?oh=021becbcfc30e907f15b239352f53ec6&amp;oe=56AC4B0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2" y="761998"/>
            <a:ext cx="9144000" cy="6096002"/>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00200" y="152400"/>
            <a:ext cx="7543800" cy="769441"/>
          </a:xfrm>
          <a:prstGeom prst="rect">
            <a:avLst/>
          </a:prstGeom>
          <a:noFill/>
        </p:spPr>
        <p:txBody>
          <a:bodyPr wrap="square" rtlCol="0">
            <a:spAutoFit/>
          </a:bodyPr>
          <a:lstStyle/>
          <a:p>
            <a:pPr algn="ctr"/>
            <a:r>
              <a:rPr lang="en-US" sz="3600" dirty="0">
                <a:solidFill>
                  <a:schemeClr val="bg1"/>
                </a:solidFill>
                <a:latin typeface="Gloucester MT Extra Condensed" pitchFamily="18" charset="0"/>
              </a:rPr>
              <a:t>   </a:t>
            </a:r>
            <a:r>
              <a:rPr lang="en-US" sz="4400" dirty="0">
                <a:solidFill>
                  <a:schemeClr val="bg1"/>
                </a:solidFill>
                <a:latin typeface="Gloucester MT Extra Condensed" pitchFamily="18" charset="0"/>
              </a:rPr>
              <a:t>Cows and Calves During Spring and Summer</a:t>
            </a:r>
            <a:endParaRPr lang="en-US" sz="3600" dirty="0">
              <a:solidFill>
                <a:schemeClr val="bg1"/>
              </a:solidFill>
              <a:latin typeface="Gloucester MT Extra Condensed" pitchFamily="18" charset="0"/>
            </a:endParaRPr>
          </a:p>
        </p:txBody>
      </p:sp>
      <p:sp>
        <p:nvSpPr>
          <p:cNvPr id="12" name="Rectangle 11"/>
          <p:cNvSpPr/>
          <p:nvPr/>
        </p:nvSpPr>
        <p:spPr>
          <a:xfrm>
            <a:off x="76200" y="6553200"/>
            <a:ext cx="1641796" cy="246221"/>
          </a:xfrm>
          <a:prstGeom prst="rect">
            <a:avLst/>
          </a:prstGeom>
        </p:spPr>
        <p:txBody>
          <a:bodyPr wrap="none">
            <a:spAutoFit/>
          </a:bodyPr>
          <a:lstStyle/>
          <a:p>
            <a:r>
              <a:rPr lang="en-US" sz="1000" dirty="0">
                <a:solidFill>
                  <a:srgbClr val="FFFF00"/>
                </a:solidFill>
              </a:rPr>
              <a:t>PGC Photo/ Mandy Marconi</a:t>
            </a:r>
          </a:p>
        </p:txBody>
      </p:sp>
    </p:spTree>
    <p:extLst>
      <p:ext uri="{BB962C8B-B14F-4D97-AF65-F5344CB8AC3E}">
        <p14:creationId xmlns:p14="http://schemas.microsoft.com/office/powerpoint/2010/main" val="31650087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E0E5151-EBB0-46EF-8D35-D1F56337089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152400"/>
            <a:ext cx="9144000" cy="6858000"/>
          </a:xfrm>
          <a:prstGeom prst="rect">
            <a:avLst/>
          </a:prstGeom>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33330" y="152400"/>
            <a:ext cx="7543800" cy="769441"/>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Elk During The Fall</a:t>
            </a:r>
            <a:endParaRPr lang="en-US" sz="3600" dirty="0">
              <a:solidFill>
                <a:schemeClr val="bg1"/>
              </a:solidFill>
              <a:latin typeface="Gloucester MT Extra Condensed" pitchFamily="18" charset="0"/>
            </a:endParaRPr>
          </a:p>
        </p:txBody>
      </p:sp>
      <p:sp>
        <p:nvSpPr>
          <p:cNvPr id="10" name="Rectangle 9">
            <a:extLst>
              <a:ext uri="{FF2B5EF4-FFF2-40B4-BE49-F238E27FC236}">
                <a16:creationId xmlns="" xmlns:a16="http://schemas.microsoft.com/office/drawing/2014/main" id="{D9EACE0E-3C5E-4D6F-B479-77C2F440321F}"/>
              </a:ext>
            </a:extLst>
          </p:cNvPr>
          <p:cNvSpPr/>
          <p:nvPr/>
        </p:nvSpPr>
        <p:spPr>
          <a:xfrm>
            <a:off x="7451223" y="6611779"/>
            <a:ext cx="1516762" cy="246221"/>
          </a:xfrm>
          <a:prstGeom prst="rect">
            <a:avLst/>
          </a:prstGeom>
        </p:spPr>
        <p:txBody>
          <a:bodyPr wrap="none">
            <a:spAutoFit/>
          </a:bodyPr>
          <a:lstStyle/>
          <a:p>
            <a:r>
              <a:rPr lang="en-US" sz="1000" dirty="0">
                <a:solidFill>
                  <a:srgbClr val="FFFF00"/>
                </a:solidFill>
              </a:rPr>
              <a:t>PGC Photos/ Jacob Dingel</a:t>
            </a:r>
          </a:p>
        </p:txBody>
      </p:sp>
      <p:pic>
        <p:nvPicPr>
          <p:cNvPr id="12" name="Picture 11">
            <a:extLst>
              <a:ext uri="{FF2B5EF4-FFF2-40B4-BE49-F238E27FC236}">
                <a16:creationId xmlns="" xmlns:a16="http://schemas.microsoft.com/office/drawing/2014/main" id="{D5891D90-ED60-49E2-9681-A9D8B1E566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166" t="11005" r="15834" b="13264"/>
          <a:stretch/>
        </p:blipFill>
        <p:spPr>
          <a:xfrm>
            <a:off x="6834146" y="609599"/>
            <a:ext cx="2283349" cy="2590801"/>
          </a:xfrm>
          <a:prstGeom prst="ellipse">
            <a:avLst/>
          </a:prstGeom>
          <a:ln>
            <a:noFill/>
          </a:ln>
          <a:effectLst>
            <a:softEdge rad="112500"/>
          </a:effectLst>
        </p:spPr>
      </p:pic>
    </p:spTree>
    <p:extLst>
      <p:ext uri="{BB962C8B-B14F-4D97-AF65-F5344CB8AC3E}">
        <p14:creationId xmlns:p14="http://schemas.microsoft.com/office/powerpoint/2010/main" val="41716438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G_897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403412"/>
            <a:ext cx="9144000" cy="6454588"/>
          </a:xfrm>
          <a:prstGeom prst="rect">
            <a:avLst/>
          </a:prstGeom>
          <a:noFill/>
          <a:ln w="76200" algn="in">
            <a:noFill/>
            <a:miter lim="800000"/>
            <a:headEnd/>
            <a:tailEnd/>
          </a:ln>
          <a:effectLst/>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76400" y="152400"/>
            <a:ext cx="7467600" cy="769441"/>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Elk During Winter</a:t>
            </a:r>
          </a:p>
        </p:txBody>
      </p:sp>
      <p:pic>
        <p:nvPicPr>
          <p:cNvPr id="16385" name="Picture 1" descr="IMG_9081"/>
          <p:cNvPicPr>
            <a:picLocks noChangeAspect="1" noChangeArrowheads="1"/>
          </p:cNvPicPr>
          <p:nvPr/>
        </p:nvPicPr>
        <p:blipFill rotWithShape="1">
          <a:blip r:embed="rId5" cstate="print"/>
          <a:srcRect l="19820" t="8140" r="30811" b="-388"/>
          <a:stretch/>
        </p:blipFill>
        <p:spPr bwMode="auto">
          <a:xfrm>
            <a:off x="7010400" y="609600"/>
            <a:ext cx="1924493" cy="2530549"/>
          </a:xfrm>
          <a:prstGeom prst="ellipse">
            <a:avLst/>
          </a:prstGeom>
          <a:ln>
            <a:noFill/>
          </a:ln>
          <a:effectLst>
            <a:softEdge rad="112500"/>
          </a:effectLst>
        </p:spPr>
      </p:pic>
      <p:sp>
        <p:nvSpPr>
          <p:cNvPr id="10" name="Rectangle 9"/>
          <p:cNvSpPr/>
          <p:nvPr/>
        </p:nvSpPr>
        <p:spPr>
          <a:xfrm>
            <a:off x="21771" y="6498653"/>
            <a:ext cx="1720343" cy="246221"/>
          </a:xfrm>
          <a:prstGeom prst="rect">
            <a:avLst/>
          </a:prstGeom>
        </p:spPr>
        <p:txBody>
          <a:bodyPr wrap="none">
            <a:spAutoFit/>
          </a:bodyPr>
          <a:lstStyle/>
          <a:p>
            <a:r>
              <a:rPr lang="en-US" sz="1000" dirty="0">
                <a:solidFill>
                  <a:srgbClr val="FFFF00"/>
                </a:solidFill>
              </a:rPr>
              <a:t>PGC Photos/  Mandy Marconi</a:t>
            </a:r>
          </a:p>
        </p:txBody>
      </p:sp>
    </p:spTree>
    <p:extLst>
      <p:ext uri="{BB962C8B-B14F-4D97-AF65-F5344CB8AC3E}">
        <p14:creationId xmlns:p14="http://schemas.microsoft.com/office/powerpoint/2010/main" val="25693676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Process 11"/>
          <p:cNvSpPr/>
          <p:nvPr/>
        </p:nvSpPr>
        <p:spPr>
          <a:xfrm rot="5400000">
            <a:off x="1562100" y="-723900"/>
            <a:ext cx="6019800" cy="9144000"/>
          </a:xfrm>
          <a:prstGeom prst="flowChartProcess">
            <a:avLst/>
          </a:prstGeom>
          <a:gradFill flip="none" rotWithShape="1">
            <a:gsLst>
              <a:gs pos="0">
                <a:srgbClr val="BC6B23"/>
              </a:gs>
              <a:gs pos="50000">
                <a:srgbClr val="BC6B23">
                  <a:tint val="44500"/>
                  <a:satMod val="160000"/>
                </a:srgbClr>
              </a:gs>
              <a:gs pos="100000">
                <a:srgbClr val="BC6B23">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0301"/>
          <a:stretch/>
        </p:blipFill>
        <p:spPr>
          <a:xfrm>
            <a:off x="0" y="1062318"/>
            <a:ext cx="9143999" cy="5764306"/>
          </a:xfrm>
          <a:prstGeom prst="rect">
            <a:avLst/>
          </a:prstGeom>
          <a:ln w="76200">
            <a:noFill/>
          </a:ln>
        </p:spPr>
      </p:pic>
      <p:pic>
        <p:nvPicPr>
          <p:cNvPr id="9" name="Picture 8"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16" name="TextBox 15"/>
          <p:cNvSpPr txBox="1"/>
          <p:nvPr/>
        </p:nvSpPr>
        <p:spPr>
          <a:xfrm>
            <a:off x="1600200" y="178617"/>
            <a:ext cx="7543800" cy="769441"/>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Elk </a:t>
            </a:r>
            <a:r>
              <a:rPr lang="en-US" sz="4400" dirty="0" smtClean="0">
                <a:solidFill>
                  <a:schemeClr val="bg1"/>
                </a:solidFill>
                <a:latin typeface="Gloucester MT Extra Condensed" pitchFamily="18" charset="0"/>
              </a:rPr>
              <a:t>Management</a:t>
            </a:r>
            <a:endParaRPr lang="en-US" sz="4400" dirty="0">
              <a:solidFill>
                <a:srgbClr val="BC6B23"/>
              </a:solidFill>
              <a:latin typeface="Gloucester MT Extra Condensed" pitchFamily="18" charset="0"/>
            </a:endParaRPr>
          </a:p>
        </p:txBody>
      </p:sp>
    </p:spTree>
    <p:extLst>
      <p:ext uri="{BB962C8B-B14F-4D97-AF65-F5344CB8AC3E}">
        <p14:creationId xmlns:p14="http://schemas.microsoft.com/office/powerpoint/2010/main" val="33480908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TRO.jpg"/>
          <p:cNvPicPr>
            <a:picLocks noChangeAspect="1"/>
          </p:cNvPicPr>
          <p:nvPr/>
        </p:nvPicPr>
        <p:blipFill>
          <a:blip r:embed="rId3" cstate="print"/>
          <a:stretch>
            <a:fillRect/>
          </a:stretch>
        </p:blipFill>
        <p:spPr>
          <a:xfrm>
            <a:off x="0" y="0"/>
            <a:ext cx="9144000" cy="6858000"/>
          </a:xfrm>
          <a:prstGeom prst="rect">
            <a:avLst/>
          </a:prstGeom>
        </p:spPr>
      </p:pic>
      <p:sp>
        <p:nvSpPr>
          <p:cNvPr id="7" name="Rectangle 6"/>
          <p:cNvSpPr/>
          <p:nvPr/>
        </p:nvSpPr>
        <p:spPr>
          <a:xfrm>
            <a:off x="0" y="2667000"/>
            <a:ext cx="9144000" cy="1862048"/>
          </a:xfrm>
          <a:prstGeom prst="rect">
            <a:avLst/>
          </a:prstGeom>
        </p:spPr>
        <p:txBody>
          <a:bodyPr wrap="square">
            <a:spAutoFit/>
          </a:bodyPr>
          <a:lstStyle/>
          <a:p>
            <a:pPr algn="ctr"/>
            <a:r>
              <a:rPr lang="en-US" sz="11500" dirty="0" smtClean="0">
                <a:solidFill>
                  <a:srgbClr val="BC6B23"/>
                </a:solidFill>
                <a:latin typeface="Gloucester MT Extra Condensed" pitchFamily="18" charset="0"/>
              </a:rPr>
              <a:t>The End</a:t>
            </a:r>
            <a:endParaRPr lang="en-US" sz="115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6E1C697-D962-40E3-81A1-087E19C4A3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48" r="16072"/>
          <a:stretch/>
        </p:blipFill>
        <p:spPr>
          <a:xfrm>
            <a:off x="4963865" y="762000"/>
            <a:ext cx="4180135" cy="6092483"/>
          </a:xfrm>
          <a:prstGeom prst="rect">
            <a:avLst/>
          </a:prstGeom>
        </p:spPr>
      </p:pic>
      <p:pic>
        <p:nvPicPr>
          <p:cNvPr id="4" name="Picture 3">
            <a:extLst>
              <a:ext uri="{FF2B5EF4-FFF2-40B4-BE49-F238E27FC236}">
                <a16:creationId xmlns="" xmlns:a16="http://schemas.microsoft.com/office/drawing/2014/main" id="{CB8E3988-5AE6-415D-9D12-8BB0BA1078AF}"/>
              </a:ext>
            </a:extLst>
          </p:cNvPr>
          <p:cNvPicPr>
            <a:picLocks noChangeAspect="1"/>
          </p:cNvPicPr>
          <p:nvPr/>
        </p:nvPicPr>
        <p:blipFill rotWithShape="1">
          <a:blip r:embed="rId4">
            <a:extLst>
              <a:ext uri="{28A0092B-C50C-407E-A947-70E740481C1C}">
                <a14:useLocalDpi xmlns:a14="http://schemas.microsoft.com/office/drawing/2010/main" val="0"/>
              </a:ext>
            </a:extLst>
          </a:blip>
          <a:srcRect l="19631" r="18345"/>
          <a:stretch/>
        </p:blipFill>
        <p:spPr>
          <a:xfrm>
            <a:off x="0" y="1008416"/>
            <a:ext cx="4963865" cy="5849584"/>
          </a:xfrm>
          <a:prstGeom prst="rect">
            <a:avLst/>
          </a:prstGeom>
        </p:spPr>
      </p:pic>
      <p:pic>
        <p:nvPicPr>
          <p:cNvPr id="3" name="Picture 2" descr="green header swoosh.tif"/>
          <p:cNvPicPr>
            <a:picLocks noChangeAspect="1"/>
          </p:cNvPicPr>
          <p:nvPr/>
        </p:nvPicPr>
        <p:blipFill>
          <a:blip r:embed="rId5" cstate="print"/>
          <a:stretch>
            <a:fillRect/>
          </a:stretch>
        </p:blipFill>
        <p:spPr>
          <a:xfrm>
            <a:off x="0" y="-11690"/>
            <a:ext cx="9144000" cy="1481328"/>
          </a:xfrm>
          <a:prstGeom prst="rect">
            <a:avLst/>
          </a:prstGeom>
        </p:spPr>
      </p:pic>
      <p:pic>
        <p:nvPicPr>
          <p:cNvPr id="1026" name="Picture 2" descr="\\gmhbgsrv001\Shareddata\B_I&amp;E\Branding\MSPublisher 8-5x11 PGC template\Keystone LOGO.tif"/>
          <p:cNvPicPr>
            <a:picLocks noChangeAspect="1" noChangeArrowheads="1"/>
          </p:cNvPicPr>
          <p:nvPr/>
        </p:nvPicPr>
        <p:blipFill>
          <a:blip r:embed="rId6" cstate="print"/>
          <a:srcRect/>
          <a:stretch>
            <a:fillRect/>
          </a:stretch>
        </p:blipFill>
        <p:spPr bwMode="auto">
          <a:xfrm>
            <a:off x="519041" y="304800"/>
            <a:ext cx="1247917" cy="1252728"/>
          </a:xfrm>
          <a:prstGeom prst="rect">
            <a:avLst/>
          </a:prstGeom>
          <a:noFill/>
        </p:spPr>
      </p:pic>
      <p:sp>
        <p:nvSpPr>
          <p:cNvPr id="6" name="TextBox 5"/>
          <p:cNvSpPr txBox="1"/>
          <p:nvPr/>
        </p:nvSpPr>
        <p:spPr>
          <a:xfrm>
            <a:off x="1766957" y="80730"/>
            <a:ext cx="7529441" cy="769441"/>
          </a:xfrm>
          <a:prstGeom prst="rect">
            <a:avLst/>
          </a:prstGeom>
          <a:noFill/>
        </p:spPr>
        <p:txBody>
          <a:bodyPr wrap="square" rtlCol="0">
            <a:spAutoFit/>
          </a:bodyPr>
          <a:lstStyle/>
          <a:p>
            <a:pPr algn="ctr"/>
            <a:r>
              <a:rPr lang="en-US" sz="4400" dirty="0">
                <a:solidFill>
                  <a:schemeClr val="bg1"/>
                </a:solidFill>
                <a:latin typeface="Gloucester MT Extra Condensed" pitchFamily="18" charset="0"/>
                <a:cs typeface="Times New Roman" pitchFamily="18" charset="0"/>
              </a:rPr>
              <a:t>Member of the Deer Family</a:t>
            </a:r>
          </a:p>
        </p:txBody>
      </p:sp>
      <p:sp>
        <p:nvSpPr>
          <p:cNvPr id="5" name="TextBox 4">
            <a:extLst>
              <a:ext uri="{FF2B5EF4-FFF2-40B4-BE49-F238E27FC236}">
                <a16:creationId xmlns="" xmlns:a16="http://schemas.microsoft.com/office/drawing/2014/main" id="{0C54BD92-3DA8-4E65-91FF-42273EC5412A}"/>
              </a:ext>
            </a:extLst>
          </p:cNvPr>
          <p:cNvSpPr txBox="1"/>
          <p:nvPr/>
        </p:nvSpPr>
        <p:spPr>
          <a:xfrm>
            <a:off x="28135" y="6553200"/>
            <a:ext cx="1372492" cy="246221"/>
          </a:xfrm>
          <a:prstGeom prst="rect">
            <a:avLst/>
          </a:prstGeom>
          <a:noFill/>
        </p:spPr>
        <p:txBody>
          <a:bodyPr wrap="none" rtlCol="0">
            <a:spAutoFit/>
          </a:bodyPr>
          <a:lstStyle/>
          <a:p>
            <a:r>
              <a:rPr lang="en-US" sz="1000" dirty="0">
                <a:solidFill>
                  <a:srgbClr val="FFFF00"/>
                </a:solidFill>
              </a:rPr>
              <a:t>PGC Photo/ Hal Korber</a:t>
            </a:r>
          </a:p>
        </p:txBody>
      </p:sp>
      <p:sp>
        <p:nvSpPr>
          <p:cNvPr id="9" name="TextBox 8">
            <a:extLst>
              <a:ext uri="{FF2B5EF4-FFF2-40B4-BE49-F238E27FC236}">
                <a16:creationId xmlns="" xmlns:a16="http://schemas.microsoft.com/office/drawing/2014/main" id="{59EBBB87-C7DE-4132-90EA-064AE103ED66}"/>
              </a:ext>
            </a:extLst>
          </p:cNvPr>
          <p:cNvSpPr txBox="1"/>
          <p:nvPr/>
        </p:nvSpPr>
        <p:spPr>
          <a:xfrm>
            <a:off x="5453710" y="6610020"/>
            <a:ext cx="1467068" cy="246221"/>
          </a:xfrm>
          <a:prstGeom prst="rect">
            <a:avLst/>
          </a:prstGeom>
          <a:noFill/>
        </p:spPr>
        <p:txBody>
          <a:bodyPr wrap="none" rtlCol="0">
            <a:spAutoFit/>
          </a:bodyPr>
          <a:lstStyle/>
          <a:p>
            <a:r>
              <a:rPr lang="en-US" sz="1000" dirty="0">
                <a:solidFill>
                  <a:srgbClr val="FFFF00"/>
                </a:solidFill>
              </a:rPr>
              <a:t>PGC Photo/ Jacob Dingel</a:t>
            </a:r>
          </a:p>
        </p:txBody>
      </p:sp>
      <p:sp>
        <p:nvSpPr>
          <p:cNvPr id="2" name="Flowchart: Punched Tape 1"/>
          <p:cNvSpPr/>
          <p:nvPr/>
        </p:nvSpPr>
        <p:spPr>
          <a:xfrm rot="16200000">
            <a:off x="2106168" y="3761232"/>
            <a:ext cx="5867400" cy="326136"/>
          </a:xfrm>
          <a:prstGeom prst="flowChartPunchedTape">
            <a:avLst/>
          </a:prstGeom>
          <a:solidFill>
            <a:srgbClr val="BC6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5678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green header swoosh.tif"/>
          <p:cNvPicPr>
            <a:picLocks noChangeAspect="1"/>
          </p:cNvPicPr>
          <p:nvPr/>
        </p:nvPicPr>
        <p:blipFill>
          <a:blip r:embed="rId4" cstate="print"/>
          <a:stretch>
            <a:fillRect/>
          </a:stretch>
        </p:blipFill>
        <p:spPr>
          <a:xfrm>
            <a:off x="0" y="-11690"/>
            <a:ext cx="9144000" cy="1481328"/>
          </a:xfrm>
          <a:prstGeom prst="rect">
            <a:avLst/>
          </a:prstGeom>
        </p:spPr>
      </p:pic>
      <p:pic>
        <p:nvPicPr>
          <p:cNvPr id="1026" name="Picture 2" descr="\\gmhbgsrv001\Shareddata\B_I&amp;E\Branding\MSPublisher 8-5x11 PGC template\Keystone LOGO.tif"/>
          <p:cNvPicPr>
            <a:picLocks noChangeAspect="1" noChangeArrowheads="1"/>
          </p:cNvPicPr>
          <p:nvPr/>
        </p:nvPicPr>
        <p:blipFill>
          <a:blip r:embed="rId5" cstate="print"/>
          <a:srcRect/>
          <a:stretch>
            <a:fillRect/>
          </a:stretch>
        </p:blipFill>
        <p:spPr bwMode="auto">
          <a:xfrm>
            <a:off x="519041" y="304800"/>
            <a:ext cx="1247917" cy="1252728"/>
          </a:xfrm>
          <a:prstGeom prst="rect">
            <a:avLst/>
          </a:prstGeom>
          <a:noFill/>
        </p:spPr>
      </p:pic>
      <p:sp>
        <p:nvSpPr>
          <p:cNvPr id="6" name="TextBox 5"/>
          <p:cNvSpPr txBox="1"/>
          <p:nvPr/>
        </p:nvSpPr>
        <p:spPr>
          <a:xfrm>
            <a:off x="1765341" y="53725"/>
            <a:ext cx="7531057" cy="769441"/>
          </a:xfrm>
          <a:prstGeom prst="rect">
            <a:avLst/>
          </a:prstGeom>
          <a:noFill/>
        </p:spPr>
        <p:txBody>
          <a:bodyPr wrap="square" rtlCol="0">
            <a:spAutoFit/>
          </a:bodyPr>
          <a:lstStyle/>
          <a:p>
            <a:pPr algn="ctr"/>
            <a:r>
              <a:rPr lang="en-US" sz="4400" dirty="0" smtClean="0">
                <a:solidFill>
                  <a:schemeClr val="bg1"/>
                </a:solidFill>
                <a:latin typeface="Gloucester MT Extra Condensed" pitchFamily="18" charset="0"/>
                <a:cs typeface="Times New Roman" pitchFamily="18" charset="0"/>
              </a:rPr>
              <a:t>Ungulates</a:t>
            </a:r>
            <a:endParaRPr lang="en-US" sz="4400" dirty="0">
              <a:solidFill>
                <a:schemeClr val="bg1"/>
              </a:solidFill>
              <a:latin typeface="Gloucester MT Extra Condensed" pitchFamily="18" charset="0"/>
              <a:cs typeface="Times New Roman" pitchFamily="18" charset="0"/>
            </a:endParaRPr>
          </a:p>
        </p:txBody>
      </p:sp>
      <p:sp>
        <p:nvSpPr>
          <p:cNvPr id="9" name="TextBox 8">
            <a:extLst>
              <a:ext uri="{FF2B5EF4-FFF2-40B4-BE49-F238E27FC236}">
                <a16:creationId xmlns="" xmlns:a16="http://schemas.microsoft.com/office/drawing/2014/main" id="{46E189B4-74E5-40C0-891E-57EF5E3EFE56}"/>
              </a:ext>
            </a:extLst>
          </p:cNvPr>
          <p:cNvSpPr txBox="1"/>
          <p:nvPr/>
        </p:nvSpPr>
        <p:spPr>
          <a:xfrm>
            <a:off x="152400" y="6477000"/>
            <a:ext cx="1612942" cy="246221"/>
          </a:xfrm>
          <a:prstGeom prst="rect">
            <a:avLst/>
          </a:prstGeom>
          <a:noFill/>
        </p:spPr>
        <p:txBody>
          <a:bodyPr wrap="none" rtlCol="0">
            <a:spAutoFit/>
          </a:bodyPr>
          <a:lstStyle/>
          <a:p>
            <a:r>
              <a:rPr lang="en-US" sz="1000" dirty="0">
                <a:solidFill>
                  <a:srgbClr val="FFFF00"/>
                </a:solidFill>
              </a:rPr>
              <a:t>PGC Photo/Mandy Marconi</a:t>
            </a:r>
          </a:p>
        </p:txBody>
      </p:sp>
      <p:pic>
        <p:nvPicPr>
          <p:cNvPr id="542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84767">
            <a:off x="6278485" y="4060935"/>
            <a:ext cx="2515164" cy="26733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ECE75"/>
                  </a:outerShdw>
                </a:effectLst>
              </a14:hiddenEffects>
            </a:ext>
          </a:extLst>
        </p:spPr>
      </p:pic>
    </p:spTree>
    <p:extLst>
      <p:ext uri="{BB962C8B-B14F-4D97-AF65-F5344CB8AC3E}">
        <p14:creationId xmlns:p14="http://schemas.microsoft.com/office/powerpoint/2010/main" val="962956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C573F13-57DC-4735-AA70-8058D4B1BB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87"/>
          <a:stretch/>
        </p:blipFill>
        <p:spPr>
          <a:xfrm>
            <a:off x="0" y="838200"/>
            <a:ext cx="9144000" cy="6019800"/>
          </a:xfrm>
          <a:prstGeom prst="rect">
            <a:avLst/>
          </a:prstGeom>
        </p:spPr>
      </p:pic>
      <p:pic>
        <p:nvPicPr>
          <p:cNvPr id="3" name="Picture 2" descr="green header swoosh.tif"/>
          <p:cNvPicPr>
            <a:picLocks noChangeAspect="1"/>
          </p:cNvPicPr>
          <p:nvPr/>
        </p:nvPicPr>
        <p:blipFill>
          <a:blip r:embed="rId4" cstate="print"/>
          <a:stretch>
            <a:fillRect/>
          </a:stretch>
        </p:blipFill>
        <p:spPr>
          <a:xfrm>
            <a:off x="0" y="-11690"/>
            <a:ext cx="9144000" cy="1481328"/>
          </a:xfrm>
          <a:prstGeom prst="rect">
            <a:avLst/>
          </a:prstGeom>
        </p:spPr>
      </p:pic>
      <p:pic>
        <p:nvPicPr>
          <p:cNvPr id="1026" name="Picture 2" descr="\\gmhbgsrv001\Shareddata\B_I&amp;E\Branding\MSPublisher 8-5x11 PGC template\Keystone LOGO.tif"/>
          <p:cNvPicPr>
            <a:picLocks noChangeAspect="1" noChangeArrowheads="1"/>
          </p:cNvPicPr>
          <p:nvPr/>
        </p:nvPicPr>
        <p:blipFill>
          <a:blip r:embed="rId5" cstate="print"/>
          <a:srcRect/>
          <a:stretch>
            <a:fillRect/>
          </a:stretch>
        </p:blipFill>
        <p:spPr bwMode="auto">
          <a:xfrm>
            <a:off x="519041" y="304800"/>
            <a:ext cx="1247917" cy="1252728"/>
          </a:xfrm>
          <a:prstGeom prst="rect">
            <a:avLst/>
          </a:prstGeom>
          <a:noFill/>
        </p:spPr>
      </p:pic>
      <p:sp>
        <p:nvSpPr>
          <p:cNvPr id="6" name="TextBox 5"/>
          <p:cNvSpPr txBox="1"/>
          <p:nvPr/>
        </p:nvSpPr>
        <p:spPr>
          <a:xfrm>
            <a:off x="1766958" y="68759"/>
            <a:ext cx="7529441" cy="769441"/>
          </a:xfrm>
          <a:prstGeom prst="rect">
            <a:avLst/>
          </a:prstGeom>
          <a:noFill/>
        </p:spPr>
        <p:txBody>
          <a:bodyPr wrap="square" rtlCol="0">
            <a:spAutoFit/>
          </a:bodyPr>
          <a:lstStyle/>
          <a:p>
            <a:pPr algn="ctr"/>
            <a:r>
              <a:rPr lang="en-US" sz="4400" dirty="0" smtClean="0">
                <a:solidFill>
                  <a:schemeClr val="bg1"/>
                </a:solidFill>
                <a:latin typeface="Gloucester MT Extra Condensed" pitchFamily="18" charset="0"/>
                <a:cs typeface="Times New Roman" pitchFamily="18" charset="0"/>
              </a:rPr>
              <a:t>Physical Features</a:t>
            </a:r>
            <a:endParaRPr lang="en-US" sz="4400" dirty="0">
              <a:solidFill>
                <a:schemeClr val="bg1"/>
              </a:solidFill>
              <a:latin typeface="Gloucester MT Extra Condensed" pitchFamily="18" charset="0"/>
              <a:cs typeface="Times New Roman" pitchFamily="18" charset="0"/>
            </a:endParaRPr>
          </a:p>
        </p:txBody>
      </p:sp>
      <p:sp>
        <p:nvSpPr>
          <p:cNvPr id="9" name="TextBox 8">
            <a:extLst>
              <a:ext uri="{FF2B5EF4-FFF2-40B4-BE49-F238E27FC236}">
                <a16:creationId xmlns="" xmlns:a16="http://schemas.microsoft.com/office/drawing/2014/main" id="{46E189B4-74E5-40C0-891E-57EF5E3EFE56}"/>
              </a:ext>
            </a:extLst>
          </p:cNvPr>
          <p:cNvSpPr txBox="1"/>
          <p:nvPr/>
        </p:nvSpPr>
        <p:spPr>
          <a:xfrm>
            <a:off x="152400" y="6515431"/>
            <a:ext cx="1438214" cy="246221"/>
          </a:xfrm>
          <a:prstGeom prst="rect">
            <a:avLst/>
          </a:prstGeom>
          <a:noFill/>
        </p:spPr>
        <p:txBody>
          <a:bodyPr wrap="none" rtlCol="0">
            <a:spAutoFit/>
          </a:bodyPr>
          <a:lstStyle/>
          <a:p>
            <a:r>
              <a:rPr lang="en-US" sz="1000" dirty="0">
                <a:solidFill>
                  <a:srgbClr val="FFFF00"/>
                </a:solidFill>
              </a:rPr>
              <a:t>PGC Photo/Jacob Dingel</a:t>
            </a:r>
          </a:p>
        </p:txBody>
      </p:sp>
    </p:spTree>
    <p:extLst>
      <p:ext uri="{BB962C8B-B14F-4D97-AF65-F5344CB8AC3E}">
        <p14:creationId xmlns:p14="http://schemas.microsoft.com/office/powerpoint/2010/main" val="221130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55860"/>
            <a:ext cx="9144000" cy="6121190"/>
          </a:xfrm>
          <a:prstGeom prst="rect">
            <a:avLst/>
          </a:prstGeom>
        </p:spPr>
      </p:pic>
      <p:pic>
        <p:nvPicPr>
          <p:cNvPr id="3" name="Picture 2" descr="green header swoosh.tif"/>
          <p:cNvPicPr>
            <a:picLocks noChangeAspect="1"/>
          </p:cNvPicPr>
          <p:nvPr/>
        </p:nvPicPr>
        <p:blipFill>
          <a:blip r:embed="rId4" cstate="print"/>
          <a:stretch>
            <a:fillRect/>
          </a:stretch>
        </p:blipFill>
        <p:spPr>
          <a:xfrm>
            <a:off x="0" y="-11690"/>
            <a:ext cx="9144000" cy="1481328"/>
          </a:xfrm>
          <a:prstGeom prst="rect">
            <a:avLst/>
          </a:prstGeom>
        </p:spPr>
      </p:pic>
      <p:pic>
        <p:nvPicPr>
          <p:cNvPr id="1026" name="Picture 2" descr="\\gmhbgsrv001\Shareddata\B_I&amp;E\Branding\MSPublisher 8-5x11 PGC template\Keystone LOGO.tif"/>
          <p:cNvPicPr>
            <a:picLocks noChangeAspect="1" noChangeArrowheads="1"/>
          </p:cNvPicPr>
          <p:nvPr/>
        </p:nvPicPr>
        <p:blipFill>
          <a:blip r:embed="rId5" cstate="print"/>
          <a:srcRect/>
          <a:stretch>
            <a:fillRect/>
          </a:stretch>
        </p:blipFill>
        <p:spPr bwMode="auto">
          <a:xfrm>
            <a:off x="519041" y="304800"/>
            <a:ext cx="1247917" cy="1252728"/>
          </a:xfrm>
          <a:prstGeom prst="rect">
            <a:avLst/>
          </a:prstGeom>
          <a:noFill/>
        </p:spPr>
      </p:pic>
      <p:sp>
        <p:nvSpPr>
          <p:cNvPr id="6" name="TextBox 5"/>
          <p:cNvSpPr txBox="1"/>
          <p:nvPr/>
        </p:nvSpPr>
        <p:spPr>
          <a:xfrm>
            <a:off x="1766958" y="68759"/>
            <a:ext cx="7529441" cy="769441"/>
          </a:xfrm>
          <a:prstGeom prst="rect">
            <a:avLst/>
          </a:prstGeom>
          <a:noFill/>
        </p:spPr>
        <p:txBody>
          <a:bodyPr wrap="square" rtlCol="0">
            <a:spAutoFit/>
          </a:bodyPr>
          <a:lstStyle/>
          <a:p>
            <a:pPr algn="ctr"/>
            <a:r>
              <a:rPr lang="en-US" sz="4400" dirty="0" smtClean="0">
                <a:solidFill>
                  <a:schemeClr val="bg1"/>
                </a:solidFill>
                <a:latin typeface="Gloucester MT Extra Condensed" pitchFamily="18" charset="0"/>
                <a:cs typeface="Times New Roman" pitchFamily="18" charset="0"/>
              </a:rPr>
              <a:t>Physical Features</a:t>
            </a:r>
            <a:endParaRPr lang="en-US" sz="4400" dirty="0">
              <a:solidFill>
                <a:schemeClr val="bg1"/>
              </a:solidFill>
              <a:latin typeface="Gloucester MT Extra Condensed" pitchFamily="18" charset="0"/>
              <a:cs typeface="Times New Roman" pitchFamily="18" charset="0"/>
            </a:endParaRPr>
          </a:p>
        </p:txBody>
      </p:sp>
      <p:sp>
        <p:nvSpPr>
          <p:cNvPr id="9" name="TextBox 8">
            <a:extLst>
              <a:ext uri="{FF2B5EF4-FFF2-40B4-BE49-F238E27FC236}">
                <a16:creationId xmlns="" xmlns:a16="http://schemas.microsoft.com/office/drawing/2014/main" id="{46E189B4-74E5-40C0-891E-57EF5E3EFE56}"/>
              </a:ext>
            </a:extLst>
          </p:cNvPr>
          <p:cNvSpPr txBox="1"/>
          <p:nvPr/>
        </p:nvSpPr>
        <p:spPr>
          <a:xfrm>
            <a:off x="152400" y="6515431"/>
            <a:ext cx="2023311" cy="246221"/>
          </a:xfrm>
          <a:prstGeom prst="rect">
            <a:avLst/>
          </a:prstGeom>
          <a:noFill/>
        </p:spPr>
        <p:txBody>
          <a:bodyPr wrap="none" rtlCol="0">
            <a:spAutoFit/>
          </a:bodyPr>
          <a:lstStyle/>
          <a:p>
            <a:r>
              <a:rPr lang="en-US" sz="1000" dirty="0" smtClean="0">
                <a:solidFill>
                  <a:srgbClr val="FFFF00"/>
                </a:solidFill>
              </a:rPr>
              <a:t>Photo courtesy of: Mandy Marconi</a:t>
            </a:r>
            <a:endParaRPr lang="en-US" sz="1000" dirty="0">
              <a:solidFill>
                <a:srgbClr val="FFFF00"/>
              </a:solidFill>
            </a:endParaRPr>
          </a:p>
        </p:txBody>
      </p:sp>
    </p:spTree>
    <p:extLst>
      <p:ext uri="{BB962C8B-B14F-4D97-AF65-F5344CB8AC3E}">
        <p14:creationId xmlns:p14="http://schemas.microsoft.com/office/powerpoint/2010/main" val="38936078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033"/>
          <a:stretch/>
        </p:blipFill>
        <p:spPr>
          <a:xfrm>
            <a:off x="0" y="902247"/>
            <a:ext cx="9144000" cy="5955753"/>
          </a:xfrm>
          <a:prstGeom prst="rect">
            <a:avLst/>
          </a:prstGeom>
          <a:ln w="76200">
            <a:noFill/>
          </a:ln>
        </p:spPr>
      </p:pic>
      <p:pic>
        <p:nvPicPr>
          <p:cNvPr id="7" name="Picture 6" descr="PGCfinal.jpg"/>
          <p:cNvPicPr>
            <a:picLocks noChangeAspect="1"/>
          </p:cNvPicPr>
          <p:nvPr/>
        </p:nvPicPr>
        <p:blipFill>
          <a:blip r:embed="rId4"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00200" y="152400"/>
            <a:ext cx="7543800" cy="769441"/>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Elk Habitat</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3416" y="1671688"/>
            <a:ext cx="3675222" cy="2212680"/>
          </a:xfrm>
          <a:prstGeom prst="ellipse">
            <a:avLst/>
          </a:prstGeom>
          <a:ln>
            <a:noFill/>
          </a:ln>
          <a:effectLst>
            <a:softEdge rad="112500"/>
          </a:effectLst>
        </p:spPr>
      </p:pic>
      <p:sp>
        <p:nvSpPr>
          <p:cNvPr id="9" name="Rectangle 8"/>
          <p:cNvSpPr/>
          <p:nvPr/>
        </p:nvSpPr>
        <p:spPr>
          <a:xfrm>
            <a:off x="152400" y="6490900"/>
            <a:ext cx="1675459" cy="246221"/>
          </a:xfrm>
          <a:prstGeom prst="rect">
            <a:avLst/>
          </a:prstGeom>
        </p:spPr>
        <p:txBody>
          <a:bodyPr wrap="none">
            <a:spAutoFit/>
          </a:bodyPr>
          <a:lstStyle/>
          <a:p>
            <a:r>
              <a:rPr lang="en-US" sz="1000" dirty="0">
                <a:solidFill>
                  <a:srgbClr val="FFFF00"/>
                </a:solidFill>
              </a:rPr>
              <a:t>PGC Photos/ Mandy Marconi</a:t>
            </a:r>
          </a:p>
        </p:txBody>
      </p:sp>
    </p:spTree>
    <p:extLst>
      <p:ext uri="{BB962C8B-B14F-4D97-AF65-F5344CB8AC3E}">
        <p14:creationId xmlns:p14="http://schemas.microsoft.com/office/powerpoint/2010/main" val="36327739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s://scontent-ord1-1.xx.fbcdn.net/hphotos-xpf1/v/t1.0-9/10996465_10207047778903726_1114807568380089851_n.jpg?oh=604abe6fff3f1a3e02c0ce7ef6346c23&amp;oe=575E89E3">
            <a:extLst>
              <a:ext uri="{FF2B5EF4-FFF2-40B4-BE49-F238E27FC236}">
                <a16:creationId xmlns="" xmlns:a16="http://schemas.microsoft.com/office/drawing/2014/main" id="{7E8F207C-4EA4-40AB-9772-37C297D0C8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 y="761999"/>
            <a:ext cx="9143999" cy="6096001"/>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3" name="Picture 2" descr="green header swoosh.tif"/>
          <p:cNvPicPr>
            <a:picLocks noChangeAspect="1"/>
          </p:cNvPicPr>
          <p:nvPr/>
        </p:nvPicPr>
        <p:blipFill>
          <a:blip r:embed="rId4" cstate="print"/>
          <a:stretch>
            <a:fillRect/>
          </a:stretch>
        </p:blipFill>
        <p:spPr>
          <a:xfrm>
            <a:off x="0" y="-11690"/>
            <a:ext cx="9144000" cy="1481328"/>
          </a:xfrm>
          <a:prstGeom prst="rect">
            <a:avLst/>
          </a:prstGeom>
        </p:spPr>
      </p:pic>
      <p:pic>
        <p:nvPicPr>
          <p:cNvPr id="1026" name="Picture 2" descr="\\gmhbgsrv001\Shareddata\B_I&amp;E\Branding\MSPublisher 8-5x11 PGC template\Keystone LOGO.tif"/>
          <p:cNvPicPr>
            <a:picLocks noChangeAspect="1" noChangeArrowheads="1"/>
          </p:cNvPicPr>
          <p:nvPr/>
        </p:nvPicPr>
        <p:blipFill>
          <a:blip r:embed="rId5" cstate="print"/>
          <a:srcRect/>
          <a:stretch>
            <a:fillRect/>
          </a:stretch>
        </p:blipFill>
        <p:spPr bwMode="auto">
          <a:xfrm>
            <a:off x="519041" y="304800"/>
            <a:ext cx="1247917" cy="1252728"/>
          </a:xfrm>
          <a:prstGeom prst="rect">
            <a:avLst/>
          </a:prstGeom>
          <a:noFill/>
        </p:spPr>
      </p:pic>
      <p:sp>
        <p:nvSpPr>
          <p:cNvPr id="6" name="TextBox 5"/>
          <p:cNvSpPr txBox="1"/>
          <p:nvPr/>
        </p:nvSpPr>
        <p:spPr>
          <a:xfrm>
            <a:off x="1614559" y="0"/>
            <a:ext cx="7529441" cy="923330"/>
          </a:xfrm>
          <a:prstGeom prst="rect">
            <a:avLst/>
          </a:prstGeom>
          <a:noFill/>
        </p:spPr>
        <p:txBody>
          <a:bodyPr wrap="square" rtlCol="0">
            <a:spAutoFit/>
          </a:bodyPr>
          <a:lstStyle/>
          <a:p>
            <a:pPr algn="ctr"/>
            <a:r>
              <a:rPr lang="en-US" sz="5400" dirty="0" smtClean="0">
                <a:solidFill>
                  <a:schemeClr val="bg1"/>
                </a:solidFill>
                <a:latin typeface="Gloucester MT Extra Condensed" pitchFamily="18" charset="0"/>
                <a:cs typeface="Times New Roman" pitchFamily="18" charset="0"/>
              </a:rPr>
              <a:t>Herbivore</a:t>
            </a:r>
            <a:endParaRPr lang="en-US" sz="5400" dirty="0">
              <a:solidFill>
                <a:schemeClr val="bg1"/>
              </a:solidFill>
              <a:latin typeface="Gloucester MT Extra Condensed" pitchFamily="18" charset="0"/>
              <a:cs typeface="Times New Roman" pitchFamily="18" charset="0"/>
            </a:endParaRPr>
          </a:p>
        </p:txBody>
      </p:sp>
      <p:grpSp>
        <p:nvGrpSpPr>
          <p:cNvPr id="4" name="Group 3">
            <a:extLst>
              <a:ext uri="{FF2B5EF4-FFF2-40B4-BE49-F238E27FC236}">
                <a16:creationId xmlns="" xmlns:a16="http://schemas.microsoft.com/office/drawing/2014/main" id="{BCBCF773-8076-49A9-8A3E-CB524E6F1B2E}"/>
              </a:ext>
            </a:extLst>
          </p:cNvPr>
          <p:cNvGrpSpPr/>
          <p:nvPr/>
        </p:nvGrpSpPr>
        <p:grpSpPr>
          <a:xfrm>
            <a:off x="152400" y="3733800"/>
            <a:ext cx="3108959" cy="2865120"/>
            <a:chOff x="-6842761" y="1469638"/>
            <a:chExt cx="5365361" cy="4626363"/>
          </a:xfrm>
        </p:grpSpPr>
        <p:sp>
          <p:nvSpPr>
            <p:cNvPr id="2" name="Oval 1">
              <a:extLst>
                <a:ext uri="{FF2B5EF4-FFF2-40B4-BE49-F238E27FC236}">
                  <a16:creationId xmlns="" xmlns:a16="http://schemas.microsoft.com/office/drawing/2014/main" id="{6E9259B8-C359-42DD-A678-54339EE77817}"/>
                </a:ext>
              </a:extLst>
            </p:cNvPr>
            <p:cNvSpPr/>
            <p:nvPr/>
          </p:nvSpPr>
          <p:spPr>
            <a:xfrm>
              <a:off x="-6842761" y="1469638"/>
              <a:ext cx="5365361" cy="46263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 xmlns:a16="http://schemas.microsoft.com/office/drawing/2014/main" id="{046F5E25-86D3-4E6E-A93A-56FA3CEECF17}"/>
                </a:ext>
              </a:extLst>
            </p:cNvPr>
            <p:cNvPicPr>
              <a:picLocks noChangeAspect="1"/>
            </p:cNvPicPr>
            <p:nvPr/>
          </p:nvPicPr>
          <p:blipFill rotWithShape="1">
            <a:blip r:embed="rId6" cstate="print">
              <a:duotone>
                <a:prstClr val="black"/>
                <a:srgbClr val="D9C3A5">
                  <a:tint val="50000"/>
                  <a:satMod val="180000"/>
                </a:srgbClr>
              </a:duotone>
            </a:blip>
            <a:srcRect l="25000" t="11555" r="26000" b="16444"/>
            <a:stretch/>
          </p:blipFill>
          <p:spPr>
            <a:xfrm>
              <a:off x="-6649282" y="1725418"/>
              <a:ext cx="4978402" cy="4114801"/>
            </a:xfrm>
            <a:prstGeom prst="ellipse">
              <a:avLst/>
            </a:prstGeom>
            <a:ln>
              <a:noFill/>
            </a:ln>
            <a:effectLst>
              <a:softEdge rad="112500"/>
            </a:effectLst>
          </p:spPr>
        </p:pic>
      </p:grpSp>
      <p:sp>
        <p:nvSpPr>
          <p:cNvPr id="5" name="TextBox 4">
            <a:extLst>
              <a:ext uri="{FF2B5EF4-FFF2-40B4-BE49-F238E27FC236}">
                <a16:creationId xmlns="" xmlns:a16="http://schemas.microsoft.com/office/drawing/2014/main" id="{70D436D2-032D-4586-BE1B-491FE3BCD9F0}"/>
              </a:ext>
            </a:extLst>
          </p:cNvPr>
          <p:cNvSpPr txBox="1"/>
          <p:nvPr/>
        </p:nvSpPr>
        <p:spPr>
          <a:xfrm>
            <a:off x="1371600" y="6324600"/>
            <a:ext cx="867545" cy="215444"/>
          </a:xfrm>
          <a:prstGeom prst="rect">
            <a:avLst/>
          </a:prstGeom>
          <a:noFill/>
        </p:spPr>
        <p:txBody>
          <a:bodyPr wrap="none" rtlCol="0">
            <a:spAutoFit/>
          </a:bodyPr>
          <a:lstStyle/>
          <a:p>
            <a:r>
              <a:rPr lang="en-US" sz="800" dirty="0"/>
              <a:t>PGC Illustration</a:t>
            </a:r>
            <a:r>
              <a:rPr lang="en-US" sz="800" baseline="30000" dirty="0"/>
              <a:t>3</a:t>
            </a:r>
          </a:p>
        </p:txBody>
      </p:sp>
      <p:sp>
        <p:nvSpPr>
          <p:cNvPr id="11" name="TextBox 10">
            <a:extLst>
              <a:ext uri="{FF2B5EF4-FFF2-40B4-BE49-F238E27FC236}">
                <a16:creationId xmlns="" xmlns:a16="http://schemas.microsoft.com/office/drawing/2014/main" id="{0B02A83B-93F4-4211-8BD1-EFB572D9F1F7}"/>
              </a:ext>
            </a:extLst>
          </p:cNvPr>
          <p:cNvSpPr txBox="1"/>
          <p:nvPr/>
        </p:nvSpPr>
        <p:spPr>
          <a:xfrm>
            <a:off x="69207" y="6611779"/>
            <a:ext cx="1641796" cy="246221"/>
          </a:xfrm>
          <a:prstGeom prst="rect">
            <a:avLst/>
          </a:prstGeom>
          <a:noFill/>
        </p:spPr>
        <p:txBody>
          <a:bodyPr wrap="none" rtlCol="0">
            <a:spAutoFit/>
          </a:bodyPr>
          <a:lstStyle/>
          <a:p>
            <a:r>
              <a:rPr lang="en-US" sz="1000" dirty="0">
                <a:solidFill>
                  <a:srgbClr val="FFFF00"/>
                </a:solidFill>
              </a:rPr>
              <a:t>PGC Photo/ Mandy Marconi</a:t>
            </a:r>
          </a:p>
        </p:txBody>
      </p:sp>
    </p:spTree>
    <p:extLst>
      <p:ext uri="{BB962C8B-B14F-4D97-AF65-F5344CB8AC3E}">
        <p14:creationId xmlns:p14="http://schemas.microsoft.com/office/powerpoint/2010/main" val="10141429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http://gmhbgsrv22v.pa.lcl/pgcnet/thumbnail.aspx?imageky=9114&amp;height=3744&amp;width=2972">
            <a:extLst>
              <a:ext uri="{FF2B5EF4-FFF2-40B4-BE49-F238E27FC236}">
                <a16:creationId xmlns="" xmlns:a16="http://schemas.microsoft.com/office/drawing/2014/main" id="{1FD9280A-1DD6-4F8F-9B8D-4A58A10E88A7}"/>
              </a:ext>
            </a:extLst>
          </p:cNvPr>
          <p:cNvPicPr>
            <a:picLocks noChangeAspect="1" noChangeArrowheads="1"/>
          </p:cNvPicPr>
          <p:nvPr/>
        </p:nvPicPr>
        <p:blipFill>
          <a:blip r:embed="rId3" cstate="print"/>
          <a:srcRect/>
          <a:stretch>
            <a:fillRect/>
          </a:stretch>
        </p:blipFill>
        <p:spPr bwMode="auto">
          <a:xfrm>
            <a:off x="-20888" y="1062252"/>
            <a:ext cx="4624995" cy="5824604"/>
          </a:xfrm>
          <a:prstGeom prst="rect">
            <a:avLst/>
          </a:prstGeom>
          <a:noFill/>
          <a:ln w="76200">
            <a:noFill/>
          </a:ln>
        </p:spPr>
      </p:pic>
      <p:pic>
        <p:nvPicPr>
          <p:cNvPr id="3" name="Picture 2" descr="green header swoosh.tif"/>
          <p:cNvPicPr>
            <a:picLocks noChangeAspect="1"/>
          </p:cNvPicPr>
          <p:nvPr/>
        </p:nvPicPr>
        <p:blipFill>
          <a:blip r:embed="rId4" cstate="print"/>
          <a:stretch>
            <a:fillRect/>
          </a:stretch>
        </p:blipFill>
        <p:spPr>
          <a:xfrm>
            <a:off x="0" y="-11690"/>
            <a:ext cx="9144000" cy="1481328"/>
          </a:xfrm>
          <a:prstGeom prst="rect">
            <a:avLst/>
          </a:prstGeom>
        </p:spPr>
      </p:pic>
      <p:pic>
        <p:nvPicPr>
          <p:cNvPr id="1026" name="Picture 2" descr="\\gmhbgsrv001\Shareddata\B_I&amp;E\Branding\MSPublisher 8-5x11 PGC template\Keystone LOGO.tif"/>
          <p:cNvPicPr>
            <a:picLocks noChangeAspect="1" noChangeArrowheads="1"/>
          </p:cNvPicPr>
          <p:nvPr/>
        </p:nvPicPr>
        <p:blipFill>
          <a:blip r:embed="rId5" cstate="print"/>
          <a:srcRect/>
          <a:stretch>
            <a:fillRect/>
          </a:stretch>
        </p:blipFill>
        <p:spPr bwMode="auto">
          <a:xfrm>
            <a:off x="519041" y="304800"/>
            <a:ext cx="1247917" cy="1252728"/>
          </a:xfrm>
          <a:prstGeom prst="rect">
            <a:avLst/>
          </a:prstGeom>
          <a:noFill/>
        </p:spPr>
      </p:pic>
      <p:sp>
        <p:nvSpPr>
          <p:cNvPr id="6" name="TextBox 5"/>
          <p:cNvSpPr txBox="1"/>
          <p:nvPr/>
        </p:nvSpPr>
        <p:spPr>
          <a:xfrm>
            <a:off x="1690759" y="161723"/>
            <a:ext cx="7529441" cy="769441"/>
          </a:xfrm>
          <a:prstGeom prst="rect">
            <a:avLst/>
          </a:prstGeom>
          <a:noFill/>
        </p:spPr>
        <p:txBody>
          <a:bodyPr wrap="square" rtlCol="0">
            <a:spAutoFit/>
          </a:bodyPr>
          <a:lstStyle/>
          <a:p>
            <a:pPr algn="ctr"/>
            <a:r>
              <a:rPr lang="en-US" sz="4400" dirty="0">
                <a:solidFill>
                  <a:schemeClr val="bg1"/>
                </a:solidFill>
                <a:latin typeface="Gloucester MT Extra Condensed" pitchFamily="18" charset="0"/>
                <a:cs typeface="Times New Roman" pitchFamily="18" charset="0"/>
              </a:rPr>
              <a:t>Elk Communication</a:t>
            </a:r>
          </a:p>
        </p:txBody>
      </p:sp>
      <p:sp>
        <p:nvSpPr>
          <p:cNvPr id="11" name="TextBox 10">
            <a:extLst>
              <a:ext uri="{FF2B5EF4-FFF2-40B4-BE49-F238E27FC236}">
                <a16:creationId xmlns="" xmlns:a16="http://schemas.microsoft.com/office/drawing/2014/main" id="{0B02A83B-93F4-4211-8BD1-EFB572D9F1F7}"/>
              </a:ext>
            </a:extLst>
          </p:cNvPr>
          <p:cNvSpPr txBox="1"/>
          <p:nvPr/>
        </p:nvSpPr>
        <p:spPr>
          <a:xfrm>
            <a:off x="69207" y="6611779"/>
            <a:ext cx="1372492" cy="246221"/>
          </a:xfrm>
          <a:prstGeom prst="rect">
            <a:avLst/>
          </a:prstGeom>
          <a:noFill/>
        </p:spPr>
        <p:txBody>
          <a:bodyPr wrap="none" rtlCol="0">
            <a:spAutoFit/>
          </a:bodyPr>
          <a:lstStyle/>
          <a:p>
            <a:r>
              <a:rPr lang="en-US" sz="1000" dirty="0">
                <a:solidFill>
                  <a:srgbClr val="FFFF00"/>
                </a:solidFill>
              </a:rPr>
              <a:t>PGC Photo/ Hal Korber</a:t>
            </a:r>
          </a:p>
        </p:txBody>
      </p:sp>
      <p:grpSp>
        <p:nvGrpSpPr>
          <p:cNvPr id="12" name="Group 11">
            <a:extLst>
              <a:ext uri="{FF2B5EF4-FFF2-40B4-BE49-F238E27FC236}">
                <a16:creationId xmlns="" xmlns:a16="http://schemas.microsoft.com/office/drawing/2014/main" id="{F8784234-FEBB-4794-8C08-A24268B2B160}"/>
              </a:ext>
            </a:extLst>
          </p:cNvPr>
          <p:cNvGrpSpPr/>
          <p:nvPr/>
        </p:nvGrpSpPr>
        <p:grpSpPr>
          <a:xfrm>
            <a:off x="4594993" y="1224441"/>
            <a:ext cx="4575214" cy="5616201"/>
            <a:chOff x="0" y="1033023"/>
            <a:chExt cx="4849553" cy="5602003"/>
          </a:xfrm>
        </p:grpSpPr>
        <p:pic>
          <p:nvPicPr>
            <p:cNvPr id="13" name="Picture 12">
              <a:extLst>
                <a:ext uri="{FF2B5EF4-FFF2-40B4-BE49-F238E27FC236}">
                  <a16:creationId xmlns="" xmlns:a16="http://schemas.microsoft.com/office/drawing/2014/main" id="{D844B06C-AFDA-460B-8B67-28A375CC82D1}"/>
                </a:ext>
              </a:extLst>
            </p:cNvPr>
            <p:cNvPicPr/>
            <p:nvPr/>
          </p:nvPicPr>
          <p:blipFill rotWithShape="1">
            <a:blip r:embed="rId6" cstate="print">
              <a:biLevel thresh="75000"/>
              <a:extLst>
                <a:ext uri="{28A0092B-C50C-407E-A947-70E740481C1C}">
                  <a14:useLocalDpi xmlns:a14="http://schemas.microsoft.com/office/drawing/2010/main" val="0"/>
                </a:ext>
              </a:extLst>
            </a:blip>
            <a:srcRect t="4361" r="9205"/>
            <a:stretch/>
          </p:blipFill>
          <p:spPr bwMode="auto">
            <a:xfrm>
              <a:off x="0" y="4953000"/>
              <a:ext cx="2309876" cy="1671001"/>
            </a:xfrm>
            <a:prstGeom prst="rect">
              <a:avLst/>
            </a:prstGeom>
            <a:noFill/>
            <a:ln>
              <a:noFill/>
            </a:ln>
          </p:spPr>
        </p:pic>
        <p:pic>
          <p:nvPicPr>
            <p:cNvPr id="14" name="Picture 13">
              <a:extLst>
                <a:ext uri="{FF2B5EF4-FFF2-40B4-BE49-F238E27FC236}">
                  <a16:creationId xmlns="" xmlns:a16="http://schemas.microsoft.com/office/drawing/2014/main" id="{D75FCE78-AD9C-445B-AF76-C9C5A467A753}"/>
                </a:ext>
              </a:extLst>
            </p:cNvPr>
            <p:cNvPicPr/>
            <p:nvPr/>
          </p:nvPicPr>
          <p:blipFill rotWithShape="1">
            <a:blip r:embed="rId7" cstate="print">
              <a:biLevel thresh="75000"/>
              <a:extLst>
                <a:ext uri="{28A0092B-C50C-407E-A947-70E740481C1C}">
                  <a14:useLocalDpi xmlns:a14="http://schemas.microsoft.com/office/drawing/2010/main" val="0"/>
                </a:ext>
              </a:extLst>
            </a:blip>
            <a:srcRect l="4242" t="2126" b="15184"/>
            <a:stretch/>
          </p:blipFill>
          <p:spPr bwMode="auto">
            <a:xfrm>
              <a:off x="2514600" y="1219200"/>
              <a:ext cx="2334953" cy="1449218"/>
            </a:xfrm>
            <a:prstGeom prst="rect">
              <a:avLst/>
            </a:prstGeom>
            <a:noFill/>
            <a:ln>
              <a:noFill/>
            </a:ln>
          </p:spPr>
        </p:pic>
        <p:pic>
          <p:nvPicPr>
            <p:cNvPr id="15" name="Picture 14">
              <a:extLst>
                <a:ext uri="{FF2B5EF4-FFF2-40B4-BE49-F238E27FC236}">
                  <a16:creationId xmlns="" xmlns:a16="http://schemas.microsoft.com/office/drawing/2014/main" id="{40811AD7-59FC-48FF-BFC7-625B20642BC4}"/>
                </a:ext>
              </a:extLst>
            </p:cNvPr>
            <p:cNvPicPr/>
            <p:nvPr/>
          </p:nvPicPr>
          <p:blipFill rotWithShape="1">
            <a:blip r:embed="rId8" cstate="print">
              <a:biLevel thresh="75000"/>
              <a:extLst>
                <a:ext uri="{28A0092B-C50C-407E-A947-70E740481C1C}">
                  <a14:useLocalDpi xmlns:a14="http://schemas.microsoft.com/office/drawing/2010/main" val="0"/>
                </a:ext>
              </a:extLst>
            </a:blip>
            <a:srcRect l="3636" t="4573" b="3659"/>
            <a:stretch/>
          </p:blipFill>
          <p:spPr bwMode="auto">
            <a:xfrm>
              <a:off x="2667000" y="2971800"/>
              <a:ext cx="2019300" cy="1529080"/>
            </a:xfrm>
            <a:prstGeom prst="rect">
              <a:avLst/>
            </a:prstGeom>
            <a:noFill/>
            <a:ln>
              <a:noFill/>
            </a:ln>
          </p:spPr>
        </p:pic>
        <p:pic>
          <p:nvPicPr>
            <p:cNvPr id="16" name="Picture 15">
              <a:extLst>
                <a:ext uri="{FF2B5EF4-FFF2-40B4-BE49-F238E27FC236}">
                  <a16:creationId xmlns="" xmlns:a16="http://schemas.microsoft.com/office/drawing/2014/main" id="{D293BE7A-FBEB-47DA-9E22-B35CE246A211}"/>
                </a:ext>
              </a:extLst>
            </p:cNvPr>
            <p:cNvPicPr/>
            <p:nvPr/>
          </p:nvPicPr>
          <p:blipFill>
            <a:blip r:embed="rId9" cstate="print">
              <a:biLevel thresh="50000"/>
              <a:extLst>
                <a:ext uri="{28A0092B-C50C-407E-A947-70E740481C1C}">
                  <a14:useLocalDpi xmlns:a14="http://schemas.microsoft.com/office/drawing/2010/main" val="0"/>
                </a:ext>
              </a:extLst>
            </a:blip>
            <a:srcRect/>
            <a:stretch>
              <a:fillRect/>
            </a:stretch>
          </p:blipFill>
          <p:spPr bwMode="auto">
            <a:xfrm>
              <a:off x="2523208" y="4729185"/>
              <a:ext cx="1991642" cy="1905841"/>
            </a:xfrm>
            <a:prstGeom prst="rect">
              <a:avLst/>
            </a:prstGeom>
            <a:noFill/>
            <a:ln>
              <a:noFill/>
            </a:ln>
          </p:spPr>
        </p:pic>
        <p:pic>
          <p:nvPicPr>
            <p:cNvPr id="17" name="Picture 16">
              <a:extLst>
                <a:ext uri="{FF2B5EF4-FFF2-40B4-BE49-F238E27FC236}">
                  <a16:creationId xmlns="" xmlns:a16="http://schemas.microsoft.com/office/drawing/2014/main" id="{89F341F1-316B-4FE1-95D4-57263EF8B2E2}"/>
                </a:ext>
              </a:extLst>
            </p:cNvPr>
            <p:cNvPicPr/>
            <p:nvPr/>
          </p:nvPicPr>
          <p:blipFill rotWithShape="1">
            <a:blip r:embed="rId10" cstate="print">
              <a:biLevel thresh="75000"/>
              <a:extLst>
                <a:ext uri="{28A0092B-C50C-407E-A947-70E740481C1C}">
                  <a14:useLocalDpi xmlns:a14="http://schemas.microsoft.com/office/drawing/2010/main" val="0"/>
                </a:ext>
              </a:extLst>
            </a:blip>
            <a:srcRect l="1009" t="842" r="15778"/>
            <a:stretch/>
          </p:blipFill>
          <p:spPr bwMode="auto">
            <a:xfrm>
              <a:off x="236977" y="2508798"/>
              <a:ext cx="1985683" cy="1991359"/>
            </a:xfrm>
            <a:prstGeom prst="rect">
              <a:avLst/>
            </a:prstGeom>
            <a:noFill/>
            <a:ln>
              <a:noFill/>
            </a:ln>
          </p:spPr>
        </p:pic>
        <p:pic>
          <p:nvPicPr>
            <p:cNvPr id="18" name="Picture 17">
              <a:extLst>
                <a:ext uri="{FF2B5EF4-FFF2-40B4-BE49-F238E27FC236}">
                  <a16:creationId xmlns="" xmlns:a16="http://schemas.microsoft.com/office/drawing/2014/main" id="{A7D2C94E-91B8-4FE0-BFEE-4C6664D17444}"/>
                </a:ext>
              </a:extLst>
            </p:cNvPr>
            <p:cNvPicPr/>
            <p:nvPr/>
          </p:nvPicPr>
          <p:blipFill>
            <a:blip r:embed="rId11" cstate="print">
              <a:biLevel thresh="75000"/>
              <a:extLst>
                <a:ext uri="{BEBA8EAE-BF5A-486C-A8C5-ECC9F3942E4B}">
                  <a14:imgProps xmlns:a14="http://schemas.microsoft.com/office/drawing/2010/main">
                    <a14:imgLayer r:embed="rId12">
                      <a14:imgEffect>
                        <a14:backgroundRemoval t="6944" b="95556" l="11900" r="44378"/>
                      </a14:imgEffect>
                    </a14:imgLayer>
                  </a14:imgProps>
                </a:ext>
              </a:extLst>
            </a:blip>
            <a:srcRect l="7946" t="7005" r="51497" b="3853"/>
            <a:stretch>
              <a:fillRect/>
            </a:stretch>
          </p:blipFill>
          <p:spPr bwMode="auto">
            <a:xfrm>
              <a:off x="1229818" y="1033023"/>
              <a:ext cx="1991746" cy="2301240"/>
            </a:xfrm>
            <a:prstGeom prst="rect">
              <a:avLst/>
            </a:prstGeom>
            <a:noFill/>
            <a:ln w="9525">
              <a:noFill/>
              <a:miter lim="800000"/>
              <a:headEnd/>
              <a:tailEnd/>
            </a:ln>
          </p:spPr>
        </p:pic>
        <p:sp>
          <p:nvSpPr>
            <p:cNvPr id="19" name="TextBox 18">
              <a:extLst>
                <a:ext uri="{FF2B5EF4-FFF2-40B4-BE49-F238E27FC236}">
                  <a16:creationId xmlns="" xmlns:a16="http://schemas.microsoft.com/office/drawing/2014/main" id="{BEC98356-F8A5-4445-8EEE-6BA21AE9CB9D}"/>
                </a:ext>
              </a:extLst>
            </p:cNvPr>
            <p:cNvSpPr txBox="1"/>
            <p:nvPr/>
          </p:nvSpPr>
          <p:spPr>
            <a:xfrm>
              <a:off x="1008906" y="5322233"/>
              <a:ext cx="926920" cy="369332"/>
            </a:xfrm>
            <a:prstGeom prst="rect">
              <a:avLst/>
            </a:prstGeom>
            <a:noFill/>
          </p:spPr>
          <p:txBody>
            <a:bodyPr wrap="none" rtlCol="0">
              <a:spAutoFit/>
            </a:bodyPr>
            <a:lstStyle/>
            <a:p>
              <a:r>
                <a:rPr lang="en-US" dirty="0">
                  <a:solidFill>
                    <a:schemeClr val="bg1"/>
                  </a:solidFill>
                </a:rPr>
                <a:t>Herding</a:t>
              </a:r>
            </a:p>
          </p:txBody>
        </p:sp>
        <p:sp>
          <p:nvSpPr>
            <p:cNvPr id="20" name="TextBox 19">
              <a:extLst>
                <a:ext uri="{FF2B5EF4-FFF2-40B4-BE49-F238E27FC236}">
                  <a16:creationId xmlns="" xmlns:a16="http://schemas.microsoft.com/office/drawing/2014/main" id="{3FE9BDD0-B1AC-4599-A626-75B91997FA3A}"/>
                </a:ext>
              </a:extLst>
            </p:cNvPr>
            <p:cNvSpPr txBox="1"/>
            <p:nvPr/>
          </p:nvSpPr>
          <p:spPr>
            <a:xfrm>
              <a:off x="3055569" y="5357924"/>
              <a:ext cx="982961" cy="369332"/>
            </a:xfrm>
            <a:prstGeom prst="rect">
              <a:avLst/>
            </a:prstGeom>
            <a:noFill/>
          </p:spPr>
          <p:txBody>
            <a:bodyPr wrap="none" rtlCol="0">
              <a:spAutoFit/>
            </a:bodyPr>
            <a:lstStyle/>
            <a:p>
              <a:r>
                <a:rPr lang="en-US" dirty="0">
                  <a:solidFill>
                    <a:schemeClr val="bg1"/>
                  </a:solidFill>
                </a:rPr>
                <a:t>Alarmed</a:t>
              </a:r>
            </a:p>
          </p:txBody>
        </p:sp>
        <p:sp>
          <p:nvSpPr>
            <p:cNvPr id="21" name="TextBox 20">
              <a:extLst>
                <a:ext uri="{FF2B5EF4-FFF2-40B4-BE49-F238E27FC236}">
                  <a16:creationId xmlns="" xmlns:a16="http://schemas.microsoft.com/office/drawing/2014/main" id="{A361BC1C-D98D-462F-B452-69D065FD1EDC}"/>
                </a:ext>
              </a:extLst>
            </p:cNvPr>
            <p:cNvSpPr txBox="1"/>
            <p:nvPr/>
          </p:nvSpPr>
          <p:spPr>
            <a:xfrm>
              <a:off x="3102502" y="3445445"/>
              <a:ext cx="1315168" cy="369332"/>
            </a:xfrm>
            <a:prstGeom prst="rect">
              <a:avLst/>
            </a:prstGeom>
            <a:noFill/>
          </p:spPr>
          <p:txBody>
            <a:bodyPr wrap="none" rtlCol="0">
              <a:spAutoFit/>
            </a:bodyPr>
            <a:lstStyle/>
            <a:p>
              <a:r>
                <a:rPr lang="en-US" dirty="0">
                  <a:solidFill>
                    <a:schemeClr val="bg1"/>
                  </a:solidFill>
                </a:rPr>
                <a:t>Threatening</a:t>
              </a:r>
            </a:p>
          </p:txBody>
        </p:sp>
        <p:sp>
          <p:nvSpPr>
            <p:cNvPr id="22" name="TextBox 21">
              <a:extLst>
                <a:ext uri="{FF2B5EF4-FFF2-40B4-BE49-F238E27FC236}">
                  <a16:creationId xmlns="" xmlns:a16="http://schemas.microsoft.com/office/drawing/2014/main" id="{250D3E55-1ADE-4903-AD4C-319C0E66B64F}"/>
                </a:ext>
              </a:extLst>
            </p:cNvPr>
            <p:cNvSpPr txBox="1"/>
            <p:nvPr/>
          </p:nvSpPr>
          <p:spPr>
            <a:xfrm rot="3731739">
              <a:off x="1671208" y="1975093"/>
              <a:ext cx="932756" cy="369332"/>
            </a:xfrm>
            <a:prstGeom prst="rect">
              <a:avLst/>
            </a:prstGeom>
            <a:noFill/>
          </p:spPr>
          <p:txBody>
            <a:bodyPr wrap="none" rtlCol="0">
              <a:spAutoFit/>
            </a:bodyPr>
            <a:lstStyle/>
            <a:p>
              <a:r>
                <a:rPr lang="en-US" dirty="0">
                  <a:solidFill>
                    <a:schemeClr val="bg1"/>
                  </a:solidFill>
                </a:rPr>
                <a:t>Fighting</a:t>
              </a:r>
            </a:p>
          </p:txBody>
        </p:sp>
        <p:sp>
          <p:nvSpPr>
            <p:cNvPr id="23" name="TextBox 22">
              <a:extLst>
                <a:ext uri="{FF2B5EF4-FFF2-40B4-BE49-F238E27FC236}">
                  <a16:creationId xmlns="" xmlns:a16="http://schemas.microsoft.com/office/drawing/2014/main" id="{B51AAE02-9AF5-4F3C-936A-FF1D173E0A2B}"/>
                </a:ext>
              </a:extLst>
            </p:cNvPr>
            <p:cNvSpPr txBox="1"/>
            <p:nvPr/>
          </p:nvSpPr>
          <p:spPr>
            <a:xfrm>
              <a:off x="840654" y="3459758"/>
              <a:ext cx="1095172" cy="369332"/>
            </a:xfrm>
            <a:prstGeom prst="rect">
              <a:avLst/>
            </a:prstGeom>
            <a:noFill/>
          </p:spPr>
          <p:txBody>
            <a:bodyPr wrap="none" rtlCol="0">
              <a:spAutoFit/>
            </a:bodyPr>
            <a:lstStyle/>
            <a:p>
              <a:r>
                <a:rPr lang="en-US" dirty="0">
                  <a:solidFill>
                    <a:schemeClr val="bg1"/>
                  </a:solidFill>
                </a:rPr>
                <a:t>Courtship</a:t>
              </a:r>
            </a:p>
          </p:txBody>
        </p:sp>
        <p:sp>
          <p:nvSpPr>
            <p:cNvPr id="24" name="TextBox 23">
              <a:extLst>
                <a:ext uri="{FF2B5EF4-FFF2-40B4-BE49-F238E27FC236}">
                  <a16:creationId xmlns="" xmlns:a16="http://schemas.microsoft.com/office/drawing/2014/main" id="{3BCCCE16-B6A6-4A7F-B5BA-3BFB8B9618D0}"/>
                </a:ext>
              </a:extLst>
            </p:cNvPr>
            <p:cNvSpPr txBox="1"/>
            <p:nvPr/>
          </p:nvSpPr>
          <p:spPr>
            <a:xfrm>
              <a:off x="3084238" y="1576701"/>
              <a:ext cx="1221168" cy="369332"/>
            </a:xfrm>
            <a:prstGeom prst="rect">
              <a:avLst/>
            </a:prstGeom>
            <a:noFill/>
          </p:spPr>
          <p:txBody>
            <a:bodyPr wrap="none" rtlCol="0">
              <a:spAutoFit/>
            </a:bodyPr>
            <a:lstStyle/>
            <a:p>
              <a:r>
                <a:rPr lang="en-US" dirty="0">
                  <a:solidFill>
                    <a:schemeClr val="bg1"/>
                  </a:solidFill>
                </a:rPr>
                <a:t>Submissive</a:t>
              </a:r>
            </a:p>
          </p:txBody>
        </p:sp>
      </p:grpSp>
    </p:spTree>
    <p:extLst>
      <p:ext uri="{BB962C8B-B14F-4D97-AF65-F5344CB8AC3E}">
        <p14:creationId xmlns:p14="http://schemas.microsoft.com/office/powerpoint/2010/main" val="29701731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A6C9F20-59FE-4F81-B6D5-BAB145808A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57" r="21072" b="3437"/>
          <a:stretch/>
        </p:blipFill>
        <p:spPr>
          <a:xfrm>
            <a:off x="0" y="1066800"/>
            <a:ext cx="4801315" cy="5791200"/>
          </a:xfrm>
          <a:prstGeom prst="rect">
            <a:avLst/>
          </a:prstGeom>
          <a:ln w="76200">
            <a:noFill/>
          </a:ln>
        </p:spPr>
      </p:pic>
      <p:pic>
        <p:nvPicPr>
          <p:cNvPr id="9" name="Picture 8" descr="E:\DCIM\102D7000\DSC_1725.JPG"/>
          <p:cNvPicPr/>
          <p:nvPr/>
        </p:nvPicPr>
        <p:blipFill rotWithShape="1">
          <a:blip r:embed="rId4" cstate="print">
            <a:extLst>
              <a:ext uri="{28A0092B-C50C-407E-A947-70E740481C1C}">
                <a14:useLocalDpi xmlns:a14="http://schemas.microsoft.com/office/drawing/2010/main" val="0"/>
              </a:ext>
            </a:extLst>
          </a:blip>
          <a:srcRect l="23422" t="9323" r="27229" b="17071"/>
          <a:stretch/>
        </p:blipFill>
        <p:spPr bwMode="auto">
          <a:xfrm>
            <a:off x="3962400" y="1074241"/>
            <a:ext cx="5181600" cy="5783759"/>
          </a:xfrm>
          <a:prstGeom prst="rect">
            <a:avLst/>
          </a:prstGeom>
          <a:noFill/>
          <a:ln w="76200">
            <a:noFill/>
          </a:ln>
        </p:spPr>
      </p:pic>
      <p:pic>
        <p:nvPicPr>
          <p:cNvPr id="7" name="Picture 6" descr="PGCfinal.jpg"/>
          <p:cNvPicPr>
            <a:picLocks noChangeAspect="1"/>
          </p:cNvPicPr>
          <p:nvPr/>
        </p:nvPicPr>
        <p:blipFill>
          <a:blip r:embed="rId5" cstate="print">
            <a:clrChange>
              <a:clrFrom>
                <a:srgbClr val="FFFFFF"/>
              </a:clrFrom>
              <a:clrTo>
                <a:srgbClr val="FFFFFF">
                  <a:alpha val="0"/>
                </a:srgbClr>
              </a:clrTo>
            </a:clrChange>
          </a:blip>
          <a:srcRect r="4762" b="72619"/>
          <a:stretch>
            <a:fillRect/>
          </a:stretch>
        </p:blipFill>
        <p:spPr>
          <a:xfrm>
            <a:off x="0" y="0"/>
            <a:ext cx="9144000" cy="1752600"/>
          </a:xfrm>
          <a:prstGeom prst="rect">
            <a:avLst/>
          </a:prstGeom>
          <a:noFill/>
          <a:ln>
            <a:noFill/>
          </a:ln>
        </p:spPr>
      </p:pic>
      <p:sp>
        <p:nvSpPr>
          <p:cNvPr id="8" name="TextBox 7"/>
          <p:cNvSpPr txBox="1"/>
          <p:nvPr/>
        </p:nvSpPr>
        <p:spPr>
          <a:xfrm>
            <a:off x="1676400" y="152400"/>
            <a:ext cx="7467600" cy="769441"/>
          </a:xfrm>
          <a:prstGeom prst="rect">
            <a:avLst/>
          </a:prstGeom>
          <a:noFill/>
        </p:spPr>
        <p:txBody>
          <a:bodyPr wrap="square" rtlCol="0">
            <a:spAutoFit/>
          </a:bodyPr>
          <a:lstStyle/>
          <a:p>
            <a:pPr algn="ctr"/>
            <a:r>
              <a:rPr lang="en-US" sz="4400" dirty="0">
                <a:solidFill>
                  <a:schemeClr val="bg1"/>
                </a:solidFill>
                <a:latin typeface="Gloucester MT Extra Condensed" pitchFamily="18" charset="0"/>
              </a:rPr>
              <a:t> Bulls During Spring and Summer</a:t>
            </a:r>
            <a:endParaRPr lang="en-US" sz="3600" dirty="0">
              <a:solidFill>
                <a:schemeClr val="bg1"/>
              </a:solidFill>
              <a:latin typeface="Gloucester MT Extra Condensed" pitchFamily="18" charset="0"/>
            </a:endParaRPr>
          </a:p>
        </p:txBody>
      </p:sp>
      <p:sp>
        <p:nvSpPr>
          <p:cNvPr id="12" name="Rectangle 11"/>
          <p:cNvSpPr/>
          <p:nvPr/>
        </p:nvSpPr>
        <p:spPr>
          <a:xfrm>
            <a:off x="7451223" y="6611779"/>
            <a:ext cx="1675459" cy="246221"/>
          </a:xfrm>
          <a:prstGeom prst="rect">
            <a:avLst/>
          </a:prstGeom>
        </p:spPr>
        <p:txBody>
          <a:bodyPr wrap="none">
            <a:spAutoFit/>
          </a:bodyPr>
          <a:lstStyle/>
          <a:p>
            <a:r>
              <a:rPr lang="en-US" sz="1000" dirty="0">
                <a:solidFill>
                  <a:srgbClr val="FFFF00"/>
                </a:solidFill>
              </a:rPr>
              <a:t>PGC Photos: Mandy Marconi</a:t>
            </a:r>
          </a:p>
        </p:txBody>
      </p:sp>
    </p:spTree>
    <p:extLst>
      <p:ext uri="{BB962C8B-B14F-4D97-AF65-F5344CB8AC3E}">
        <p14:creationId xmlns:p14="http://schemas.microsoft.com/office/powerpoint/2010/main" val="15971516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CE269B6CBD224BB12CB8498133A33D" ma:contentTypeVersion="1" ma:contentTypeDescription="Create a new document." ma:contentTypeScope="" ma:versionID="44de2ea0080f7eb74c24eb4b077d3986">
  <xsd:schema xmlns:xsd="http://www.w3.org/2001/XMLSchema" xmlns:xs="http://www.w3.org/2001/XMLSchema" xmlns:p="http://schemas.microsoft.com/office/2006/metadata/properties" xmlns:ns1="http://schemas.microsoft.com/sharepoint/v3" targetNamespace="http://schemas.microsoft.com/office/2006/metadata/properties" ma:root="true" ma:fieldsID="bfa53a8320f8b1c95a8960917c09239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1E9B035-E523-4A1D-A1D4-51C5ECC362A2}"/>
</file>

<file path=customXml/itemProps2.xml><?xml version="1.0" encoding="utf-8"?>
<ds:datastoreItem xmlns:ds="http://schemas.openxmlformats.org/officeDocument/2006/customXml" ds:itemID="{1370E6F9-98AB-4F86-B5FF-3EFDC46E0FA9}"/>
</file>

<file path=customXml/itemProps3.xml><?xml version="1.0" encoding="utf-8"?>
<ds:datastoreItem xmlns:ds="http://schemas.openxmlformats.org/officeDocument/2006/customXml" ds:itemID="{C773BE42-87ED-49B0-A829-5C39A750CA77}"/>
</file>

<file path=docProps/app.xml><?xml version="1.0" encoding="utf-8"?>
<Properties xmlns="http://schemas.openxmlformats.org/officeDocument/2006/extended-properties" xmlns:vt="http://schemas.openxmlformats.org/officeDocument/2006/docPropsVTypes">
  <Template>Oriel</Template>
  <TotalTime>16771</TotalTime>
  <Words>1510</Words>
  <Application>Microsoft Office PowerPoint</Application>
  <PresentationFormat>On-screen Show (4:3)</PresentationFormat>
  <Paragraphs>71</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Gloucester MT Extra Condensed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Pennsylvania Game Commission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brhowell</dc:creator>
  <cp:lastModifiedBy>Marconi Home</cp:lastModifiedBy>
  <cp:revision>519</cp:revision>
  <dcterms:created xsi:type="dcterms:W3CDTF">2014-01-10T13:55:35Z</dcterms:created>
  <dcterms:modified xsi:type="dcterms:W3CDTF">2020-08-21T19:19:20Z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0x01010070CE269B6CBD224BB12CB8498133A33D</vt:lpwstr>
  </property>
  <property fmtid="{D5CDD505-2E9C-101B-9397-08002B2CF9AE}" pid="3" name="Order">
    <vt:r8>600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ies>
</file>