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5" r:id="rId2"/>
    <p:sldId id="256" r:id="rId3"/>
    <p:sldId id="272" r:id="rId4"/>
    <p:sldId id="261" r:id="rId5"/>
    <p:sldId id="264" r:id="rId6"/>
    <p:sldId id="274" r:id="rId7"/>
    <p:sldId id="266" r:id="rId8"/>
    <p:sldId id="265" r:id="rId9"/>
    <p:sldId id="267" r:id="rId10"/>
    <p:sldId id="268" r:id="rId11"/>
    <p:sldId id="273" r:id="rId12"/>
    <p:sldId id="269" r:id="rId13"/>
    <p:sldId id="270" r:id="rId14"/>
    <p:sldId id="257" r:id="rId15"/>
    <p:sldId id="258" r:id="rId16"/>
    <p:sldId id="259" r:id="rId17"/>
    <p:sldId id="260"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6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96" autoAdjust="0"/>
  </p:normalViewPr>
  <p:slideViewPr>
    <p:cSldViewPr>
      <p:cViewPr varScale="1">
        <p:scale>
          <a:sx n="57" d="100"/>
          <a:sy n="57" d="100"/>
        </p:scale>
        <p:origin x="177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AB40C2-C90D-4C24-9D95-AAFC78698D64}" type="datetimeFigureOut">
              <a:rPr lang="en-US" smtClean="0"/>
              <a:pPr/>
              <a:t>7/31/2020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1E615-1A8E-4A17-8B52-D0A36FE4D8B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Pennsylvania Game Commission manages all of Pennsylvania’s </a:t>
            </a:r>
            <a:r>
              <a:rPr lang="en-US"/>
              <a:t>wild birds </a:t>
            </a:r>
            <a:r>
              <a:rPr lang="en-US" dirty="0"/>
              <a:t>and mammals, for current and future generations.</a:t>
            </a:r>
          </a:p>
        </p:txBody>
      </p:sp>
      <p:sp>
        <p:nvSpPr>
          <p:cNvPr id="4" name="Slide Number Placeholder 3"/>
          <p:cNvSpPr>
            <a:spLocks noGrp="1"/>
          </p:cNvSpPr>
          <p:nvPr>
            <p:ph type="sldNum" sz="quarter" idx="10"/>
          </p:nvPr>
        </p:nvSpPr>
        <p:spPr/>
        <p:txBody>
          <a:bodyPr/>
          <a:lstStyle/>
          <a:p>
            <a:fld id="{AF61E615-1A8E-4A17-8B52-D0A36FE4D8B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determine the age of the bear, a small premolar tooth located directly behind the large canine tooth is removed.  They are located on both sides of the top and bottom jaws and are not necessary for the bear to eat or survive.</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a lab, a thin cross section is cut from the root of the tooth and placed under a microscope.  Growth rings (called cementum annuli) are counted to determine the age, much like aging trees by counting their growth rings. </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All of the data taken from the bear is recorded.  Data includes tag numbers, weight, sex and location of where the bear was trapped.  This information goes into a computer data base for future reference and research.  </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Even after the bear is processed, it is closely monitored until it “wakes up.”   The blindfold is removed and the bear is placed in a position to aid respiration and recovery.</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Occasionally the bear is given an “antagonist” drug to help it recover faster or it may be allowed to recover on it’s own.  </a:t>
            </a:r>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Regardless of the method used, when the bear wakes up it is a little groggy and a bit shaky on it’s feet.</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a very short time, the bear is able to walk normally and heads for the bushes to take a nap and sleep off the remaining effects of the tranquilizing drug.  </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entire experience has no lasting effect on the bear. </a:t>
            </a:r>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18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Pennsylvania is home to a population of approximately 20,000 black bears. Bears can be found in large forested areas statewide although, they </a:t>
            </a:r>
          </a:p>
          <a:p>
            <a:r>
              <a:rPr lang="en-US" sz="1200" kern="1200" dirty="0">
                <a:solidFill>
                  <a:schemeClr val="tx1"/>
                </a:solidFill>
                <a:latin typeface="+mn-lt"/>
                <a:ea typeface="+mn-ea"/>
                <a:cs typeface="+mn-cs"/>
              </a:rPr>
              <a:t>are not as common in large urban or agricultural areas.  </a:t>
            </a:r>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Bears are trapped for research or in areas where they have become a nuisance.  In PA, we currently trap and tag about 700 bears each year.  Typically nuisance bears are moved after capture, while research bears are released on site.</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Bears are captured in a “culvert” trap.  Inside the trap, there is a basket that is filled with bait.  Often, traps are baited with donuts.  When a bear pulls on the basket, a trigger releases the door and the trap closes.</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Once a bear is caught, a tranquilizing drug is loaded into a jab stick. Small holes on the top of the trap allow for easy access. Care is taken to be sure that the needle is injected correctly.</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tranquilizing drugs prevent the bear from blinking. Eye drops and a blindfold are used to protect the eyes and keep the bear calm while being processed. </a:t>
            </a:r>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weight of the bear is estimated by using a chest tape.    </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Metal tags with unique numbers are placed in both of the bear’s ears using special pliers that close the tags.</a:t>
            </a:r>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Tags allow the bear to be identified in the event it is re-captured or harvested.  This information allows us to study their range and distribution. </a:t>
            </a:r>
            <a:endParaRPr lang="en-US" dirty="0"/>
          </a:p>
        </p:txBody>
      </p:sp>
      <p:sp>
        <p:nvSpPr>
          <p:cNvPr id="4" name="Slide Number Placeholder 3"/>
          <p:cNvSpPr>
            <a:spLocks noGrp="1"/>
          </p:cNvSpPr>
          <p:nvPr>
            <p:ph type="sldNum" sz="quarter" idx="10"/>
          </p:nvPr>
        </p:nvSpPr>
        <p:spPr/>
        <p:txBody>
          <a:bodyPr/>
          <a:lstStyle/>
          <a:p>
            <a:fld id="{AF61E615-1A8E-4A17-8B52-D0A36FE4D8B2}"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46C485-283F-43E1-9E52-08FCFF9A05A8}" type="datetimeFigureOut">
              <a:rPr lang="en-US" smtClean="0"/>
              <a:pPr/>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8A3F15-C30A-4015-B17A-80F62137424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6C485-283F-43E1-9E52-08FCFF9A05A8}" type="datetimeFigureOut">
              <a:rPr lang="en-US" smtClean="0"/>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3F15-C30A-4015-B17A-80F62137424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RO.jpg"/>
          <p:cNvPicPr>
            <a:picLocks noChangeAspect="1"/>
          </p:cNvPicPr>
          <p:nvPr/>
        </p:nvPicPr>
        <p:blipFill>
          <a:blip r:embed="rId3"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4267200" y="4724400"/>
            <a:ext cx="4191000" cy="1600200"/>
          </a:xfrm>
        </p:spPr>
        <p:txBody>
          <a:bodyPr>
            <a:normAutofit/>
          </a:bodyPr>
          <a:lstStyle/>
          <a:p>
            <a:r>
              <a:rPr lang="en-US" sz="2400" b="1" dirty="0">
                <a:solidFill>
                  <a:schemeClr val="bg2">
                    <a:lumMod val="50000"/>
                  </a:schemeClr>
                </a:solidFill>
                <a:latin typeface="Papyrus" pitchFamily="66" charset="0"/>
              </a:rPr>
              <a:t>by the </a:t>
            </a:r>
          </a:p>
          <a:p>
            <a:r>
              <a:rPr lang="en-US" b="1" dirty="0">
                <a:solidFill>
                  <a:schemeClr val="bg2">
                    <a:lumMod val="50000"/>
                  </a:schemeClr>
                </a:solidFill>
                <a:latin typeface="Papyrus" pitchFamily="66" charset="0"/>
              </a:rPr>
              <a:t>Pennsylvania Game Commission</a:t>
            </a:r>
          </a:p>
        </p:txBody>
      </p:sp>
      <p:sp>
        <p:nvSpPr>
          <p:cNvPr id="4" name="Rectangle 3"/>
          <p:cNvSpPr/>
          <p:nvPr/>
        </p:nvSpPr>
        <p:spPr>
          <a:xfrm>
            <a:off x="457200" y="1981200"/>
            <a:ext cx="8229600" cy="2308324"/>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solidFill>
                  <a:schemeClr val="bg2">
                    <a:lumMod val="90000"/>
                  </a:schemeClr>
                </a:solidFill>
                <a:effectLst>
                  <a:reflection blurRad="12700" stA="50000" endPos="50000" dist="5000" dir="5400000" sy="-100000" rotWithShape="0"/>
                </a:effectLst>
              </a:rPr>
              <a:t>Bear </a:t>
            </a:r>
          </a:p>
          <a:p>
            <a:pPr algn="ctr"/>
            <a:r>
              <a:rPr lang="en-US" sz="7200" b="1" cap="all" dirty="0">
                <a:ln w="0"/>
                <a:solidFill>
                  <a:schemeClr val="bg2">
                    <a:lumMod val="90000"/>
                  </a:schemeClr>
                </a:solidFill>
                <a:effectLst>
                  <a:reflection blurRad="12700" stA="50000" endPos="50000" dist="5000" dir="5400000" sy="-100000" rotWithShape="0"/>
                </a:effectLst>
              </a:rPr>
              <a:t>Management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36c2.jpg"/>
          <p:cNvPicPr>
            <a:picLocks noChangeAspect="1"/>
          </p:cNvPicPr>
          <p:nvPr/>
        </p:nvPicPr>
        <p:blipFill>
          <a:blip r:embed="rId3" cstate="print"/>
          <a:stretch>
            <a:fillRect/>
          </a:stretch>
        </p:blipFill>
        <p:spPr>
          <a:xfrm>
            <a:off x="455" y="0"/>
            <a:ext cx="914309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mentum annuli.jpg"/>
          <p:cNvPicPr>
            <a:picLocks noChangeAspect="1"/>
          </p:cNvPicPr>
          <p:nvPr/>
        </p:nvPicPr>
        <p:blipFill>
          <a:blip r:embed="rId3" cstate="print"/>
          <a:srcRect l="5190"/>
          <a:stretch>
            <a:fillRect/>
          </a:stretch>
        </p:blipFill>
        <p:spPr>
          <a:xfrm>
            <a:off x="0" y="-304800"/>
            <a:ext cx="9144000" cy="7162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54c.jpg"/>
          <p:cNvPicPr>
            <a:picLocks noChangeAspect="1"/>
          </p:cNvPicPr>
          <p:nvPr/>
        </p:nvPicPr>
        <p:blipFill>
          <a:blip r:embed="rId3" cstate="print"/>
          <a:stretch>
            <a:fillRect/>
          </a:stretch>
        </p:blipFill>
        <p:spPr>
          <a:xfrm>
            <a:off x="449" y="0"/>
            <a:ext cx="9143102"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r 5-12-2011 024c.jpg"/>
          <p:cNvPicPr>
            <a:picLocks noChangeAspect="1"/>
          </p:cNvPicPr>
          <p:nvPr/>
        </p:nvPicPr>
        <p:blipFill>
          <a:blip r:embed="rId3" cstate="print"/>
          <a:stretch>
            <a:fillRect/>
          </a:stretch>
        </p:blipFill>
        <p:spPr>
          <a:xfrm>
            <a:off x="0" y="1023"/>
            <a:ext cx="9144000" cy="68559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r 5-12-2011 026.jpg"/>
          <p:cNvPicPr>
            <a:picLocks noChangeAspect="1"/>
          </p:cNvPicPr>
          <p:nvPr/>
        </p:nvPicPr>
        <p:blipFill>
          <a:blip r:embed="rId3" cstate="print"/>
          <a:stretch>
            <a:fillRect/>
          </a:stretch>
        </p:blipFill>
        <p:spPr>
          <a:xfrm>
            <a:off x="1180" y="0"/>
            <a:ext cx="9141639"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r 5-12-2011 036c.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r 5-12-2011 03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67200" y="4724400"/>
            <a:ext cx="4191000" cy="1600200"/>
          </a:xfrm>
        </p:spPr>
        <p:txBody>
          <a:bodyPr>
            <a:normAutofit lnSpcReduction="10000"/>
          </a:bodyPr>
          <a:lstStyle/>
          <a:p>
            <a:r>
              <a:rPr lang="en-US" b="1" dirty="0">
                <a:solidFill>
                  <a:schemeClr val="bg2">
                    <a:lumMod val="25000"/>
                  </a:schemeClr>
                </a:solidFill>
                <a:latin typeface="Papyrus" pitchFamily="66" charset="0"/>
              </a:rPr>
              <a:t>Thank-you!</a:t>
            </a:r>
          </a:p>
          <a:p>
            <a:r>
              <a:rPr lang="en-US" b="1" dirty="0">
                <a:solidFill>
                  <a:schemeClr val="bg2">
                    <a:lumMod val="25000"/>
                  </a:schemeClr>
                </a:solidFill>
                <a:latin typeface="Papyrus" pitchFamily="66" charset="0"/>
              </a:rPr>
              <a:t>Pennsylvania Game Commission</a:t>
            </a:r>
          </a:p>
        </p:txBody>
      </p:sp>
      <p:sp>
        <p:nvSpPr>
          <p:cNvPr id="5" name="TextBox 4"/>
          <p:cNvSpPr txBox="1"/>
          <p:nvPr/>
        </p:nvSpPr>
        <p:spPr>
          <a:xfrm>
            <a:off x="457200" y="1905000"/>
            <a:ext cx="8229600" cy="2308324"/>
          </a:xfrm>
          <a:prstGeom prst="rect">
            <a:avLst/>
          </a:prstGeom>
          <a:noFill/>
        </p:spPr>
        <p:txBody>
          <a:bodyPr wrap="square" rtlCol="0">
            <a:spAutoFit/>
          </a:bodyPr>
          <a:lstStyle/>
          <a:p>
            <a:pPr algn="ctr"/>
            <a:r>
              <a:rPr lang="en-US" sz="7200" b="1" dirty="0">
                <a:solidFill>
                  <a:schemeClr val="bg2">
                    <a:lumMod val="25000"/>
                  </a:schemeClr>
                </a:solidFill>
                <a:latin typeface="Gabriola" pitchFamily="82" charset="0"/>
              </a:rPr>
              <a:t>We hope you enjoyed </a:t>
            </a:r>
          </a:p>
          <a:p>
            <a:pPr algn="ctr"/>
            <a:r>
              <a:rPr lang="en-US" sz="7200" b="1" dirty="0">
                <a:solidFill>
                  <a:schemeClr val="bg2">
                    <a:lumMod val="25000"/>
                  </a:schemeClr>
                </a:solidFill>
                <a:latin typeface="Gabriola" pitchFamily="82" charset="0"/>
              </a:rPr>
              <a:t>the program!</a:t>
            </a:r>
          </a:p>
        </p:txBody>
      </p:sp>
      <p:pic>
        <p:nvPicPr>
          <p:cNvPr id="7" name="Picture 14" descr="green header swoosh"/>
          <p:cNvPicPr>
            <a:picLocks noChangeAspect="1" noChangeArrowheads="1"/>
          </p:cNvPicPr>
          <p:nvPr/>
        </p:nvPicPr>
        <p:blipFill>
          <a:blip r:embed="rId3" cstate="print"/>
          <a:srcRect/>
          <a:stretch>
            <a:fillRect/>
          </a:stretch>
        </p:blipFill>
        <p:spPr bwMode="auto">
          <a:xfrm flipH="1">
            <a:off x="0" y="0"/>
            <a:ext cx="9144000" cy="1676400"/>
          </a:xfrm>
          <a:prstGeom prst="rect">
            <a:avLst/>
          </a:prstGeom>
          <a:noFill/>
          <a:ln w="9525" algn="in">
            <a:noFill/>
            <a:miter lim="800000"/>
            <a:headEnd/>
            <a:tailEnd/>
          </a:ln>
        </p:spPr>
      </p:pic>
      <p:pic>
        <p:nvPicPr>
          <p:cNvPr id="8" name="Picture 2" descr="Keystone LOGO"/>
          <p:cNvPicPr>
            <a:picLocks noChangeAspect="1" noChangeArrowheads="1"/>
          </p:cNvPicPr>
          <p:nvPr/>
        </p:nvPicPr>
        <p:blipFill>
          <a:blip r:embed="rId4" cstate="print"/>
          <a:srcRect/>
          <a:stretch>
            <a:fillRect/>
          </a:stretch>
        </p:blipFill>
        <p:spPr bwMode="auto">
          <a:xfrm>
            <a:off x="457200" y="381000"/>
            <a:ext cx="1218812" cy="1225051"/>
          </a:xfrm>
          <a:prstGeom prst="rect">
            <a:avLst/>
          </a:prstGeom>
          <a:noFill/>
          <a:ln w="9525" algn="in">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5" name="Picture 4" descr="Dingelmedia00944.jpg"/>
          <p:cNvPicPr>
            <a:picLocks noChangeAspect="1"/>
          </p:cNvPicPr>
          <p:nvPr/>
        </p:nvPicPr>
        <p:blipFill>
          <a:blip r:embed="rId3" cstate="print"/>
          <a:srcRect r="11111"/>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rbermedia07375.jpg"/>
          <p:cNvPicPr>
            <a:picLocks noChangeAspect="1"/>
          </p:cNvPicPr>
          <p:nvPr/>
        </p:nvPicPr>
        <p:blipFill>
          <a:blip r:embed="rId3" cstate="print"/>
          <a:srcRect l="1439" r="12230"/>
          <a:stretch>
            <a:fillRect/>
          </a:stretch>
        </p:blipFill>
        <p:spPr>
          <a:xfrm>
            <a:off x="0" y="-228600"/>
            <a:ext cx="9144000" cy="70903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64c.jpg"/>
          <p:cNvPicPr>
            <a:picLocks noChangeAspect="1"/>
          </p:cNvPicPr>
          <p:nvPr/>
        </p:nvPicPr>
        <p:blipFill>
          <a:blip r:embed="rId3" cstate="print"/>
          <a:stretch>
            <a:fillRect/>
          </a:stretch>
        </p:blipFill>
        <p:spPr>
          <a:xfrm>
            <a:off x="526" y="0"/>
            <a:ext cx="9142947"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85c.jpg"/>
          <p:cNvPicPr>
            <a:picLocks noChangeAspect="1"/>
          </p:cNvPicPr>
          <p:nvPr/>
        </p:nvPicPr>
        <p:blipFill>
          <a:blip r:embed="rId3" cstate="print"/>
          <a:stretch>
            <a:fillRect/>
          </a:stretch>
        </p:blipFill>
        <p:spPr>
          <a:xfrm>
            <a:off x="451" y="0"/>
            <a:ext cx="9143098"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17c.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17c.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IMG_0819c.jpg"/>
          <p:cNvPicPr>
            <a:picLocks noChangeAspect="1"/>
          </p:cNvPicPr>
          <p:nvPr/>
        </p:nvPicPr>
        <p:blipFill>
          <a:blip r:embed="rId4" cstate="print"/>
          <a:stretch>
            <a:fillRect/>
          </a:stretch>
        </p:blipFill>
        <p:spPr>
          <a:xfrm>
            <a:off x="900" y="0"/>
            <a:ext cx="91422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03c.jpg"/>
          <p:cNvPicPr>
            <a:picLocks noChangeAspect="1"/>
          </p:cNvPicPr>
          <p:nvPr/>
        </p:nvPicPr>
        <p:blipFill>
          <a:blip r:embed="rId3" cstate="print"/>
          <a:stretch>
            <a:fillRect/>
          </a:stretch>
        </p:blipFill>
        <p:spPr>
          <a:xfrm>
            <a:off x="741" y="0"/>
            <a:ext cx="9142518"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36c.jpg"/>
          <p:cNvPicPr>
            <a:picLocks noChangeAspect="1"/>
          </p:cNvPicPr>
          <p:nvPr/>
        </p:nvPicPr>
        <p:blipFill>
          <a:blip r:embed="rId3" cstate="print"/>
          <a:stretch>
            <a:fillRect/>
          </a:stretch>
        </p:blipFill>
        <p:spPr>
          <a:xfrm>
            <a:off x="0" y="338"/>
            <a:ext cx="9144000" cy="685732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E269B6CBD224BB12CB8498133A33D" ma:contentTypeVersion="1" ma:contentTypeDescription="Create a new document." ma:contentTypeScope="" ma:versionID="44de2ea0080f7eb74c24eb4b077d3986">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FA1AF1C-0E1D-4E4A-81D7-F97778ED17B0}"/>
</file>

<file path=customXml/itemProps2.xml><?xml version="1.0" encoding="utf-8"?>
<ds:datastoreItem xmlns:ds="http://schemas.openxmlformats.org/officeDocument/2006/customXml" ds:itemID="{D955DB5C-E831-49C1-A636-D022B8ACF23D}"/>
</file>

<file path=customXml/itemProps3.xml><?xml version="1.0" encoding="utf-8"?>
<ds:datastoreItem xmlns:ds="http://schemas.openxmlformats.org/officeDocument/2006/customXml" ds:itemID="{422B8469-CEE0-400C-9962-66EE3E93581C}"/>
</file>

<file path=docProps/app.xml><?xml version="1.0" encoding="utf-8"?>
<Properties xmlns="http://schemas.openxmlformats.org/officeDocument/2006/extended-properties" xmlns:vt="http://schemas.openxmlformats.org/officeDocument/2006/docPropsVTypes">
  <Template/>
  <TotalTime>201</TotalTime>
  <Words>591</Words>
  <Application>Microsoft Office PowerPoint</Application>
  <PresentationFormat>On-screen Show (4:3)</PresentationFormat>
  <Paragraphs>54</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Schoolbook</vt:lpstr>
      <vt:lpstr>Gabriola</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Pennsylvania Game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ctrewella</dc:creator>
  <cp:lastModifiedBy>Marconi, Mandy</cp:lastModifiedBy>
  <cp:revision>21</cp:revision>
  <dcterms:created xsi:type="dcterms:W3CDTF">2012-05-15T19:49:16Z</dcterms:created>
  <dcterms:modified xsi:type="dcterms:W3CDTF">2020-07-31T13:19:18Z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0x01010070CE269B6CBD224BB12CB8498133A33D</vt:lpwstr>
  </property>
  <property fmtid="{D5CDD505-2E9C-101B-9397-08002B2CF9AE}" pid="3" name="Order">
    <vt:r8>1500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