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notesSlides/notesSlide10.xml" ContentType="application/vnd.openxmlformats-officedocument.presentationml.notesSlide+xml"/>
  <Override PartName="/ppt/notesSlides/notesSlide17.xml" ContentType="application/vnd.openxmlformats-officedocument.presentationml.notesSlide+xml"/>
  <Override PartName="/ppt/notesSlides/notesSlide4.xml" ContentType="application/vnd.openxmlformats-officedocument.presentationml.notesSlide+xml"/>
  <Override PartName="/ppt/notesSlides/notesSlide16.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7.xml" ContentType="application/vnd.openxmlformats-officedocument.presentationml.notesSlide+xml"/>
  <Override PartName="/ppt/notesSlides/notesSlide2.xml" ContentType="application/vnd.openxmlformats-officedocument.presentationml.notesSlide+xml"/>
  <Override PartName="/ppt/notesSlides/notesSlide14.xml" ContentType="application/vnd.openxmlformats-officedocument.presentationml.notesSlide+xml"/>
  <Override PartName="/ppt/notesSlides/notesSlide8.xml" ContentType="application/vnd.openxmlformats-officedocument.presentationml.notesSlide+xml"/>
  <Override PartName="/ppt/notesSlides/notesSlide13.xml" ContentType="application/vnd.openxmlformats-officedocument.presentationml.notesSlide+xml"/>
  <Override PartName="/ppt/notesSlides/notesSlide26.xml" ContentType="application/vnd.openxmlformats-officedocument.presentationml.notesSlide+xml"/>
  <Override PartName="/ppt/notesSlides/notesSlide5.xml" ContentType="application/vnd.openxmlformats-officedocument.presentationml.notesSlide+xml"/>
  <Override PartName="/ppt/notesSlides/notesSlide12.xml" ContentType="application/vnd.openxmlformats-officedocument.presentationml.notesSlide+xml"/>
  <Override PartName="/ppt/notesSlides/notesSlide3.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11.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15.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78" r:id="rId2"/>
    <p:sldId id="356" r:id="rId3"/>
    <p:sldId id="373" r:id="rId4"/>
    <p:sldId id="372" r:id="rId5"/>
    <p:sldId id="395" r:id="rId6"/>
    <p:sldId id="396" r:id="rId7"/>
    <p:sldId id="389" r:id="rId8"/>
    <p:sldId id="398" r:id="rId9"/>
    <p:sldId id="397" r:id="rId10"/>
    <p:sldId id="374" r:id="rId11"/>
    <p:sldId id="375" r:id="rId12"/>
    <p:sldId id="363" r:id="rId13"/>
    <p:sldId id="379" r:id="rId14"/>
    <p:sldId id="400" r:id="rId15"/>
    <p:sldId id="365" r:id="rId16"/>
    <p:sldId id="377" r:id="rId17"/>
    <p:sldId id="362" r:id="rId18"/>
    <p:sldId id="380" r:id="rId19"/>
    <p:sldId id="381" r:id="rId20"/>
    <p:sldId id="382" r:id="rId21"/>
    <p:sldId id="378" r:id="rId22"/>
    <p:sldId id="383" r:id="rId23"/>
    <p:sldId id="384" r:id="rId24"/>
    <p:sldId id="385" r:id="rId25"/>
    <p:sldId id="391" r:id="rId26"/>
    <p:sldId id="302"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C6B23"/>
    <a:srgbClr val="EDC39D"/>
    <a:srgbClr val="4F81BD"/>
    <a:srgbClr val="FF0000"/>
    <a:srgbClr val="305327"/>
    <a:srgbClr val="324225"/>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2149" autoAdjust="0"/>
  </p:normalViewPr>
  <p:slideViewPr>
    <p:cSldViewPr>
      <p:cViewPr>
        <p:scale>
          <a:sx n="52" d="100"/>
          <a:sy n="52" d="100"/>
        </p:scale>
        <p:origin x="1142" y="6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35" Type="http://schemas.openxmlformats.org/officeDocument/2006/relationships/customXml" Target="../customXml/item3.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43A34AF-4ADF-4E40-A2F6-5F7660D526EF}" type="datetimeFigureOut">
              <a:rPr lang="en-US" smtClean="0"/>
              <a:pPr/>
              <a:t>8/11/2021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B2A2DC-FE81-4F8D-BC34-0C7CF2DC369F}" type="slidenum">
              <a:rPr lang="en-US" smtClean="0"/>
              <a:pPr/>
              <a:t>‹#›</a:t>
            </a:fld>
            <a:endParaRPr lang="en-US" dirty="0"/>
          </a:p>
        </p:txBody>
      </p:sp>
    </p:spTree>
    <p:extLst>
      <p:ext uri="{BB962C8B-B14F-4D97-AF65-F5344CB8AC3E}">
        <p14:creationId xmlns:p14="http://schemas.microsoft.com/office/powerpoint/2010/main" val="11752296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Game Commission is your state wildlife agency. The Game Commission’s mission is to manage and protect wildlife and their habitats while promoting lawful hunting and trapping for current and future generations. This program is about Pennsylvania’s Threatened and Endangered species as of (June 2021).</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A8B2A2DC-FE81-4F8D-BC34-0C7CF2DC369F}" type="slidenum">
              <a:rPr lang="en-US" smtClean="0"/>
              <a:pPr/>
              <a:t>1</a:t>
            </a:fld>
            <a:endParaRPr lang="en-US" dirty="0"/>
          </a:p>
        </p:txBody>
      </p:sp>
    </p:spTree>
    <p:extLst>
      <p:ext uri="{BB962C8B-B14F-4D97-AF65-F5344CB8AC3E}">
        <p14:creationId xmlns:p14="http://schemas.microsoft.com/office/powerpoint/2010/main" val="25434004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When you hear threatened and endangered species some animals may come to mind, like the polar bear (</a:t>
            </a:r>
            <a:r>
              <a:rPr lang="en-US" b="1" baseline="0" dirty="0"/>
              <a:t>click</a:t>
            </a:r>
            <a:r>
              <a:rPr lang="en-US" baseline="0" dirty="0"/>
              <a:t>) or the jaguar (</a:t>
            </a:r>
            <a:r>
              <a:rPr lang="en-US" b="1" baseline="0" dirty="0"/>
              <a:t>click</a:t>
            </a:r>
            <a:r>
              <a:rPr lang="en-US" baseline="0" dirty="0"/>
              <a:t>) or the California condor (</a:t>
            </a:r>
            <a:r>
              <a:rPr lang="en-US" b="1" baseline="0" dirty="0"/>
              <a:t>click</a:t>
            </a:r>
            <a:r>
              <a:rPr lang="en-US" baseline="0" dirty="0"/>
              <a:t>) and you may be able to think of others like the Asian elephant, black rhino, blue whale, and orangutan etc. Animals aren’t the only things that can be threatened or endangered. Plants can be too, such as this tree, the </a:t>
            </a:r>
            <a:r>
              <a:rPr lang="en-US" baseline="0" dirty="0" err="1"/>
              <a:t>wollemia</a:t>
            </a:r>
            <a:r>
              <a:rPr lang="en-US" baseline="0" dirty="0"/>
              <a:t> pine. One of the rarest trees in the world. The rest of this program is going to focus on the threatened and endangered bird and mammal species right here in Pennsylvania.</a:t>
            </a:r>
          </a:p>
        </p:txBody>
      </p:sp>
      <p:sp>
        <p:nvSpPr>
          <p:cNvPr id="4" name="Slide Number Placeholder 3"/>
          <p:cNvSpPr>
            <a:spLocks noGrp="1"/>
          </p:cNvSpPr>
          <p:nvPr>
            <p:ph type="sldNum" sz="quarter" idx="10"/>
          </p:nvPr>
        </p:nvSpPr>
        <p:spPr/>
        <p:txBody>
          <a:bodyPr/>
          <a:lstStyle/>
          <a:p>
            <a:fld id="{A8B2A2DC-FE81-4F8D-BC34-0C7CF2DC369F}" type="slidenum">
              <a:rPr lang="en-US" smtClean="0"/>
              <a:pPr/>
              <a:t>10</a:t>
            </a:fld>
            <a:endParaRPr lang="en-US" dirty="0"/>
          </a:p>
        </p:txBody>
      </p:sp>
    </p:spTree>
    <p:extLst>
      <p:ext uri="{BB962C8B-B14F-4D97-AF65-F5344CB8AC3E}">
        <p14:creationId xmlns:p14="http://schemas.microsoft.com/office/powerpoint/2010/main" val="856993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Within the state of Pennsylvania, we have 29 state and/or federally listed threatened or endangered birds and mammals. (To view the most up-to-date list of Pennsylvania’s Threatened and Endangered species list visit </a:t>
            </a:r>
            <a:r>
              <a:rPr lang="en-US" baseline="0" dirty="0" err="1"/>
              <a:t>pgc.pa.gov</a:t>
            </a:r>
            <a:r>
              <a:rPr lang="en-US" baseline="0" dirty="0"/>
              <a:t>)</a:t>
            </a:r>
          </a:p>
        </p:txBody>
      </p:sp>
      <p:sp>
        <p:nvSpPr>
          <p:cNvPr id="4" name="Slide Number Placeholder 3"/>
          <p:cNvSpPr>
            <a:spLocks noGrp="1"/>
          </p:cNvSpPr>
          <p:nvPr>
            <p:ph type="sldNum" sz="quarter" idx="10"/>
          </p:nvPr>
        </p:nvSpPr>
        <p:spPr/>
        <p:txBody>
          <a:bodyPr/>
          <a:lstStyle/>
          <a:p>
            <a:fld id="{A8B2A2DC-FE81-4F8D-BC34-0C7CF2DC369F}" type="slidenum">
              <a:rPr lang="en-US" smtClean="0"/>
              <a:pPr/>
              <a:t>11</a:t>
            </a:fld>
            <a:endParaRPr lang="en-US" dirty="0"/>
          </a:p>
        </p:txBody>
      </p:sp>
    </p:spTree>
    <p:extLst>
      <p:ext uri="{BB962C8B-B14F-4D97-AF65-F5344CB8AC3E}">
        <p14:creationId xmlns:p14="http://schemas.microsoft.com/office/powerpoint/2010/main" val="9887677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The purpose of the Endangered Species Act (ESA) of 1973 is to protect and recover imperiled species and the ecosystems upon which they depend. The ESA is administered by United States Fish and Wildlife Service (</a:t>
            </a:r>
            <a:r>
              <a:rPr lang="en-US" baseline="0" dirty="0" err="1"/>
              <a:t>USFWS</a:t>
            </a:r>
            <a:r>
              <a:rPr lang="en-US" baseline="0" dirty="0"/>
              <a:t>) and the National Oceanic and Atmospheric Administration (NOAA) . Each listed species has some level of protection as well as their habitats and recovery plans are developed for each. </a:t>
            </a:r>
          </a:p>
        </p:txBody>
      </p:sp>
      <p:sp>
        <p:nvSpPr>
          <p:cNvPr id="4" name="Slide Number Placeholder 3"/>
          <p:cNvSpPr>
            <a:spLocks noGrp="1"/>
          </p:cNvSpPr>
          <p:nvPr>
            <p:ph type="sldNum" sz="quarter" idx="10"/>
          </p:nvPr>
        </p:nvSpPr>
        <p:spPr/>
        <p:txBody>
          <a:bodyPr/>
          <a:lstStyle/>
          <a:p>
            <a:fld id="{A8B2A2DC-FE81-4F8D-BC34-0C7CF2DC369F}" type="slidenum">
              <a:rPr lang="en-US" smtClean="0"/>
              <a:pPr/>
              <a:t>12</a:t>
            </a:fld>
            <a:endParaRPr lang="en-US" dirty="0"/>
          </a:p>
        </p:txBody>
      </p:sp>
    </p:spTree>
    <p:extLst>
      <p:ext uri="{BB962C8B-B14F-4D97-AF65-F5344CB8AC3E}">
        <p14:creationId xmlns:p14="http://schemas.microsoft.com/office/powerpoint/2010/main" val="42669311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Under the Endangered Species Act, species may be listed as either endangered or threatened. Endangered means a species is in danger of extinction throughout all or a significant portion of its range. Threatened means a species is likely to become endangered within the foreseeable future. Extinct means a species no longer exists.</a:t>
            </a:r>
          </a:p>
        </p:txBody>
      </p:sp>
      <p:sp>
        <p:nvSpPr>
          <p:cNvPr id="4" name="Slide Number Placeholder 3"/>
          <p:cNvSpPr>
            <a:spLocks noGrp="1"/>
          </p:cNvSpPr>
          <p:nvPr>
            <p:ph type="sldNum" sz="quarter" idx="10"/>
          </p:nvPr>
        </p:nvSpPr>
        <p:spPr/>
        <p:txBody>
          <a:bodyPr/>
          <a:lstStyle/>
          <a:p>
            <a:fld id="{A8B2A2DC-FE81-4F8D-BC34-0C7CF2DC369F}" type="slidenum">
              <a:rPr lang="en-US" smtClean="0"/>
              <a:pPr/>
              <a:t>13</a:t>
            </a:fld>
            <a:endParaRPr lang="en-US" dirty="0"/>
          </a:p>
        </p:txBody>
      </p:sp>
    </p:spTree>
    <p:extLst>
      <p:ext uri="{BB962C8B-B14F-4D97-AF65-F5344CB8AC3E}">
        <p14:creationId xmlns:p14="http://schemas.microsoft.com/office/powerpoint/2010/main" val="23165763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The passenger pigeon is an example of an extinct species. It no longer exists. Passenger pigeons were known for their flocks that darkened the sky, with a likely population of up to 5 billion, it was the most abundant bird in North America. Before 1880, in PA the birds nested in great numbers in Cameron, Elk, Forest, McKean, Potter and Warren counties. The last reports of living passenger pigeons in Pennsylvania were in 1906.  Despite their vast numbers, market hunting, sport hunting, coupled with habitat loss led to the passenger pigeon extinction in a few decades. The last captive bird died September 1, 1914 in the Cincinnati Zoo (Martha), and this marked the extinction of the passenger pigeon.</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A8B2A2DC-FE81-4F8D-BC34-0C7CF2DC369F}" type="slidenum">
              <a:rPr lang="en-US" smtClean="0"/>
              <a:pPr/>
              <a:t>14</a:t>
            </a:fld>
            <a:endParaRPr lang="en-US" dirty="0"/>
          </a:p>
        </p:txBody>
      </p:sp>
    </p:spTree>
    <p:extLst>
      <p:ext uri="{BB962C8B-B14F-4D97-AF65-F5344CB8AC3E}">
        <p14:creationId xmlns:p14="http://schemas.microsoft.com/office/powerpoint/2010/main" val="4148369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The moose is an example of an extirpated species. Extirpated means a species is no longer found in its native range but exists else where. </a:t>
            </a:r>
          </a:p>
          <a:p>
            <a:r>
              <a:rPr lang="en-US" baseline="0" dirty="0"/>
              <a:t>We have six species that once existed in Pennsylvania, but no longer do. These species are not extinct, just gone from Pennsylvania. </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A8B2A2DC-FE81-4F8D-BC34-0C7CF2DC369F}" type="slidenum">
              <a:rPr lang="en-US" smtClean="0"/>
              <a:pPr/>
              <a:t>15</a:t>
            </a:fld>
            <a:endParaRPr lang="en-US" dirty="0"/>
          </a:p>
        </p:txBody>
      </p:sp>
    </p:spTree>
    <p:extLst>
      <p:ext uri="{BB962C8B-B14F-4D97-AF65-F5344CB8AC3E}">
        <p14:creationId xmlns:p14="http://schemas.microsoft.com/office/powerpoint/2010/main" val="34483536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Recovered is what we hope is the outcome for all species listed. Recovered simply means the species no longer needs protection of the Endangered Species Act. Let’s look at some of the Threatened and Endangered species in Pennsylvania.</a:t>
            </a:r>
          </a:p>
          <a:p>
            <a:endParaRPr lang="en-US" baseline="0" dirty="0"/>
          </a:p>
        </p:txBody>
      </p:sp>
      <p:sp>
        <p:nvSpPr>
          <p:cNvPr id="4" name="Slide Number Placeholder 3"/>
          <p:cNvSpPr>
            <a:spLocks noGrp="1"/>
          </p:cNvSpPr>
          <p:nvPr>
            <p:ph type="sldNum" sz="quarter" idx="10"/>
          </p:nvPr>
        </p:nvSpPr>
        <p:spPr/>
        <p:txBody>
          <a:bodyPr/>
          <a:lstStyle/>
          <a:p>
            <a:fld id="{A8B2A2DC-FE81-4F8D-BC34-0C7CF2DC369F}" type="slidenum">
              <a:rPr lang="en-US" smtClean="0"/>
              <a:pPr/>
              <a:t>16</a:t>
            </a:fld>
            <a:endParaRPr lang="en-US" dirty="0"/>
          </a:p>
        </p:txBody>
      </p:sp>
    </p:spTree>
    <p:extLst>
      <p:ext uri="{BB962C8B-B14F-4D97-AF65-F5344CB8AC3E}">
        <p14:creationId xmlns:p14="http://schemas.microsoft.com/office/powerpoint/2010/main" val="10546340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The Indiana bat is federally listed as endangered as well as state listed as endangered. If any species is federally listed as threated or endangered and it occurs in Pennsylvania, it will also be listed as a Pennsylvania (or state) endangered or threatened species.  We have some species that are only state listed and not on the federal list. </a:t>
            </a:r>
          </a:p>
          <a:p>
            <a:endParaRPr lang="en-US" baseline="0" dirty="0"/>
          </a:p>
          <a:p>
            <a:r>
              <a:rPr lang="en-US" sz="1200" b="0" i="0" kern="1200" dirty="0">
                <a:solidFill>
                  <a:schemeClr val="tx1"/>
                </a:solidFill>
                <a:effectLst/>
                <a:latin typeface="+mn-lt"/>
                <a:ea typeface="+mn-ea"/>
                <a:cs typeface="+mn-cs"/>
              </a:rPr>
              <a:t>The Indian</a:t>
            </a:r>
            <a:r>
              <a:rPr lang="en-US" sz="1200" b="0" i="0" kern="1200" baseline="0" dirty="0">
                <a:solidFill>
                  <a:schemeClr val="tx1"/>
                </a:solidFill>
                <a:effectLst/>
                <a:latin typeface="+mn-lt"/>
                <a:ea typeface="+mn-ea"/>
                <a:cs typeface="+mn-cs"/>
              </a:rPr>
              <a:t>a bat is a medium-sized bat that has a pink cast to its fur. Like most of our bats they bear a single offspring per year. They roost in trees during the summer and like all of our bats, they only eat insects. Indiana bats feed on insects throughout the summer to build up fat reserves to live on during hibernation in the winter.  When they hibernate they hibernate in clusters of about 250 bats. If a bat on the edge of the cluster is disturbed, it creates a ripple through the entire cluster disturbing them all. Repeated disturbance can cause bats to burn through their fat reserves and they may run out of energy before spring. Cave disturbance is one of the primary threats to these bats. Gating cave entrances and keeping people out was helping to increase their numbers here in Pennsylvania, and they even expanded from 12 known sites to 18 across the state. There was almost 1000 Indiana bats in our state until a recent disease emerged.  </a:t>
            </a:r>
          </a:p>
        </p:txBody>
      </p:sp>
      <p:sp>
        <p:nvSpPr>
          <p:cNvPr id="4" name="Slide Number Placeholder 3"/>
          <p:cNvSpPr>
            <a:spLocks noGrp="1"/>
          </p:cNvSpPr>
          <p:nvPr>
            <p:ph type="sldNum" sz="quarter" idx="10"/>
          </p:nvPr>
        </p:nvSpPr>
        <p:spPr/>
        <p:txBody>
          <a:bodyPr/>
          <a:lstStyle/>
          <a:p>
            <a:fld id="{A8B2A2DC-FE81-4F8D-BC34-0C7CF2DC369F}" type="slidenum">
              <a:rPr lang="en-US" smtClean="0"/>
              <a:pPr/>
              <a:t>17</a:t>
            </a:fld>
            <a:endParaRPr lang="en-US" dirty="0"/>
          </a:p>
        </p:txBody>
      </p:sp>
    </p:spTree>
    <p:extLst>
      <p:ext uri="{BB962C8B-B14F-4D97-AF65-F5344CB8AC3E}">
        <p14:creationId xmlns:p14="http://schemas.microsoft.com/office/powerpoint/2010/main" val="2010052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baseline="0" dirty="0">
                <a:solidFill>
                  <a:schemeClr val="tx1"/>
                </a:solidFill>
                <a:effectLst/>
                <a:latin typeface="+mn-lt"/>
                <a:ea typeface="+mn-ea"/>
                <a:cs typeface="+mn-cs"/>
              </a:rPr>
              <a:t>The disease is called White-nose syndrome (</a:t>
            </a:r>
            <a:r>
              <a:rPr lang="en-US" sz="1200" b="0" i="0" kern="1200" baseline="0" dirty="0" err="1">
                <a:solidFill>
                  <a:schemeClr val="tx1"/>
                </a:solidFill>
                <a:effectLst/>
                <a:latin typeface="+mn-lt"/>
                <a:ea typeface="+mn-ea"/>
                <a:cs typeface="+mn-cs"/>
              </a:rPr>
              <a:t>WNS</a:t>
            </a:r>
            <a:r>
              <a:rPr lang="en-US" sz="1200" b="0" i="0" kern="1200" baseline="0" dirty="0">
                <a:solidFill>
                  <a:schemeClr val="tx1"/>
                </a:solidFill>
                <a:effectLst/>
                <a:latin typeface="+mn-lt"/>
                <a:ea typeface="+mn-ea"/>
                <a:cs typeface="+mn-cs"/>
              </a:rPr>
              <a:t>). This disease affects hibernating bats and is caused by a fungus, </a:t>
            </a:r>
            <a:r>
              <a:rPr lang="en-US" sz="1200" b="0" i="0" kern="1200" baseline="0" dirty="0" err="1">
                <a:solidFill>
                  <a:schemeClr val="tx1"/>
                </a:solidFill>
                <a:effectLst/>
                <a:latin typeface="+mn-lt"/>
                <a:ea typeface="+mn-ea"/>
                <a:cs typeface="+mn-cs"/>
              </a:rPr>
              <a:t>Pseudogymnoascus</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destructans</a:t>
            </a:r>
            <a:r>
              <a:rPr lang="en-US" sz="1200" b="0" i="0" kern="1200" baseline="0" dirty="0">
                <a:solidFill>
                  <a:schemeClr val="tx1"/>
                </a:solidFill>
                <a:effectLst/>
                <a:latin typeface="+mn-lt"/>
                <a:ea typeface="+mn-ea"/>
                <a:cs typeface="+mn-cs"/>
              </a:rPr>
              <a:t>, or </a:t>
            </a:r>
            <a:r>
              <a:rPr lang="en-US" sz="1200" b="0" i="0" kern="1200" baseline="0" dirty="0" err="1">
                <a:solidFill>
                  <a:schemeClr val="tx1"/>
                </a:solidFill>
                <a:effectLst/>
                <a:latin typeface="+mn-lt"/>
                <a:ea typeface="+mn-ea"/>
                <a:cs typeface="+mn-cs"/>
              </a:rPr>
              <a:t>Pd</a:t>
            </a:r>
            <a:r>
              <a:rPr lang="en-US" sz="1200" b="0" i="0" kern="1200" baseline="0" dirty="0">
                <a:solidFill>
                  <a:schemeClr val="tx1"/>
                </a:solidFill>
                <a:effectLst/>
                <a:latin typeface="+mn-lt"/>
                <a:ea typeface="+mn-ea"/>
                <a:cs typeface="+mn-cs"/>
              </a:rPr>
              <a:t> for short.  The name comes from the appearance it looks like on some bats’ faces- a white fuzz.  The disease disrupts the bats during hibernation, making them more active and causing them to burn up fat they need to survive throughout the winter. </a:t>
            </a:r>
            <a:r>
              <a:rPr lang="en-US" sz="1200" b="0" i="0" kern="1200" baseline="0" dirty="0" err="1">
                <a:solidFill>
                  <a:schemeClr val="tx1"/>
                </a:solidFill>
                <a:effectLst/>
                <a:latin typeface="+mn-lt"/>
                <a:ea typeface="+mn-ea"/>
                <a:cs typeface="+mn-cs"/>
              </a:rPr>
              <a:t>WNS</a:t>
            </a:r>
            <a:r>
              <a:rPr lang="en-US" sz="1200" b="0" i="0" kern="1200" baseline="0" dirty="0">
                <a:solidFill>
                  <a:schemeClr val="tx1"/>
                </a:solidFill>
                <a:effectLst/>
                <a:latin typeface="+mn-lt"/>
                <a:ea typeface="+mn-ea"/>
                <a:cs typeface="+mn-cs"/>
              </a:rPr>
              <a:t> was first detected in a cave in New York in 2006 and continues to spread rapidly across the United States and Canada killing millions of bats.</a:t>
            </a:r>
            <a:r>
              <a:rPr lang="en-US" sz="1200" b="0" i="0" kern="1200" dirty="0">
                <a:solidFill>
                  <a:schemeClr val="tx1"/>
                </a:solidFill>
                <a:effectLst/>
                <a:latin typeface="+mn-lt"/>
                <a:ea typeface="+mn-ea"/>
                <a:cs typeface="+mn-cs"/>
              </a:rPr>
              <a:t> 90 to 100 percent of bats have died at some sites. </a:t>
            </a:r>
            <a:r>
              <a:rPr lang="en-US" sz="1200" b="0" i="0" kern="1200" baseline="0" dirty="0">
                <a:solidFill>
                  <a:schemeClr val="tx1"/>
                </a:solidFill>
                <a:effectLst/>
                <a:latin typeface="+mn-lt"/>
                <a:ea typeface="+mn-ea"/>
                <a:cs typeface="+mn-cs"/>
              </a:rPr>
              <a:t>Going back to the Indiana bat, prior to white nose syndrome, the hibernacula surveys in the winter were around 1000 and now we are around 4 or 5 individuals with just 2 known sites. Info source: Greg Turner 3/2021</a:t>
            </a:r>
            <a:endParaRPr lang="en-US" baseline="0" dirty="0"/>
          </a:p>
        </p:txBody>
      </p:sp>
      <p:sp>
        <p:nvSpPr>
          <p:cNvPr id="4" name="Slide Number Placeholder 3"/>
          <p:cNvSpPr>
            <a:spLocks noGrp="1"/>
          </p:cNvSpPr>
          <p:nvPr>
            <p:ph type="sldNum" sz="quarter" idx="10"/>
          </p:nvPr>
        </p:nvSpPr>
        <p:spPr/>
        <p:txBody>
          <a:bodyPr/>
          <a:lstStyle/>
          <a:p>
            <a:fld id="{A8B2A2DC-FE81-4F8D-BC34-0C7CF2DC369F}" type="slidenum">
              <a:rPr lang="en-US" smtClean="0"/>
              <a:pPr/>
              <a:t>18</a:t>
            </a:fld>
            <a:endParaRPr lang="en-US" dirty="0"/>
          </a:p>
        </p:txBody>
      </p:sp>
    </p:spTree>
    <p:extLst>
      <p:ext uri="{BB962C8B-B14F-4D97-AF65-F5344CB8AC3E}">
        <p14:creationId xmlns:p14="http://schemas.microsoft.com/office/powerpoint/2010/main" val="40086324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baseline="0" dirty="0">
                <a:solidFill>
                  <a:schemeClr val="tx1"/>
                </a:solidFill>
                <a:effectLst/>
                <a:latin typeface="+mn-lt"/>
                <a:ea typeface="+mn-ea"/>
                <a:cs typeface="+mn-cs"/>
              </a:rPr>
              <a:t>The little brown bat is a state listed endangered species. This bat was once our most common bat with populations estimated in the millions prior to </a:t>
            </a:r>
            <a:r>
              <a:rPr lang="en-US" sz="1200" b="0" i="0" kern="1200" baseline="0" dirty="0" err="1">
                <a:solidFill>
                  <a:schemeClr val="tx1"/>
                </a:solidFill>
                <a:effectLst/>
                <a:latin typeface="+mn-lt"/>
                <a:ea typeface="+mn-ea"/>
                <a:cs typeface="+mn-cs"/>
              </a:rPr>
              <a:t>WNS</a:t>
            </a:r>
            <a:r>
              <a:rPr lang="en-US" sz="1200" b="0" i="0" kern="1200" baseline="0" dirty="0">
                <a:solidFill>
                  <a:schemeClr val="tx1"/>
                </a:solidFill>
                <a:effectLst/>
                <a:latin typeface="+mn-lt"/>
                <a:ea typeface="+mn-ea"/>
                <a:cs typeface="+mn-cs"/>
              </a:rPr>
              <a:t>, but winter bat surveys are showing only about 2,000-3,000 survivors.  Summer surveys show a little larger number of 5,000-8,000 bats, the number difference could mean the little brown bats may be migrating out for the winter or going to an unknown cave or mine. The research continues. </a:t>
            </a:r>
            <a:r>
              <a:rPr lang="en-US" sz="1200" b="0" i="0" kern="1200" baseline="0" dirty="0" err="1">
                <a:solidFill>
                  <a:schemeClr val="tx1"/>
                </a:solidFill>
                <a:effectLst/>
                <a:latin typeface="+mn-lt"/>
                <a:ea typeface="+mn-ea"/>
                <a:cs typeface="+mn-cs"/>
              </a:rPr>
              <a:t>WNS</a:t>
            </a:r>
            <a:r>
              <a:rPr lang="en-US" sz="1200" b="0" i="0" kern="1200" baseline="0" dirty="0">
                <a:solidFill>
                  <a:schemeClr val="tx1"/>
                </a:solidFill>
                <a:effectLst/>
                <a:latin typeface="+mn-lt"/>
                <a:ea typeface="+mn-ea"/>
                <a:cs typeface="+mn-cs"/>
              </a:rPr>
              <a:t> is the biggest threat to the little brown bat, as well as our tri colored bat, and the northern long-eared bat.</a:t>
            </a:r>
          </a:p>
        </p:txBody>
      </p:sp>
      <p:sp>
        <p:nvSpPr>
          <p:cNvPr id="4" name="Slide Number Placeholder 3"/>
          <p:cNvSpPr>
            <a:spLocks noGrp="1"/>
          </p:cNvSpPr>
          <p:nvPr>
            <p:ph type="sldNum" sz="quarter" idx="10"/>
          </p:nvPr>
        </p:nvSpPr>
        <p:spPr/>
        <p:txBody>
          <a:bodyPr/>
          <a:lstStyle/>
          <a:p>
            <a:fld id="{A8B2A2DC-FE81-4F8D-BC34-0C7CF2DC369F}" type="slidenum">
              <a:rPr lang="en-US" smtClean="0"/>
              <a:pPr/>
              <a:t>19</a:t>
            </a:fld>
            <a:endParaRPr lang="en-US" dirty="0"/>
          </a:p>
        </p:txBody>
      </p:sp>
    </p:spTree>
    <p:extLst>
      <p:ext uri="{BB962C8B-B14F-4D97-AF65-F5344CB8AC3E}">
        <p14:creationId xmlns:p14="http://schemas.microsoft.com/office/powerpoint/2010/main" val="3186333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We share our planet with millions of other living species. Pennsylvania is home to an amazing variety of species. A species can be a plant like an oak tree, an animal like a bear, a fungus like a mushroom, or any other form of life. The term used to represent the variety of life in each area is </a:t>
            </a:r>
            <a:r>
              <a:rPr lang="en-US" b="1" baseline="0" dirty="0"/>
              <a:t>biodiversity</a:t>
            </a:r>
            <a:r>
              <a:rPr lang="en-US" b="0" baseline="0" dirty="0"/>
              <a:t>. We could talk about the biodiversity of the planet, or the state, or even a pond. </a:t>
            </a:r>
            <a:r>
              <a:rPr lang="en-US" baseline="0" dirty="0"/>
              <a:t>The variety of life on Earth in all its many forms is important to the long-term health of the planet.</a:t>
            </a:r>
          </a:p>
        </p:txBody>
      </p:sp>
      <p:sp>
        <p:nvSpPr>
          <p:cNvPr id="4" name="Slide Number Placeholder 3"/>
          <p:cNvSpPr>
            <a:spLocks noGrp="1"/>
          </p:cNvSpPr>
          <p:nvPr>
            <p:ph type="sldNum" sz="quarter" idx="10"/>
          </p:nvPr>
        </p:nvSpPr>
        <p:spPr/>
        <p:txBody>
          <a:bodyPr/>
          <a:lstStyle/>
          <a:p>
            <a:fld id="{A8B2A2DC-FE81-4F8D-BC34-0C7CF2DC369F}" type="slidenum">
              <a:rPr lang="en-US" smtClean="0"/>
              <a:pPr/>
              <a:t>2</a:t>
            </a:fld>
            <a:endParaRPr lang="en-US" dirty="0"/>
          </a:p>
        </p:txBody>
      </p:sp>
    </p:spTree>
    <p:extLst>
      <p:ext uri="{BB962C8B-B14F-4D97-AF65-F5344CB8AC3E}">
        <p14:creationId xmlns:p14="http://schemas.microsoft.com/office/powerpoint/2010/main" val="40107118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baseline="0" dirty="0">
                <a:solidFill>
                  <a:schemeClr val="tx1"/>
                </a:solidFill>
                <a:effectLst/>
                <a:latin typeface="+mn-lt"/>
                <a:ea typeface="+mn-ea"/>
                <a:cs typeface="+mn-cs"/>
              </a:rPr>
              <a:t>The Northern long-eared bat is a federally listed threatened species and a state listed endangered species. “When all of Pennsylvania’s main hibernation sites became contaminated with white-nose syndrome, 99 percent of the long-eared bats using those locations died.”</a:t>
            </a:r>
          </a:p>
        </p:txBody>
      </p:sp>
      <p:sp>
        <p:nvSpPr>
          <p:cNvPr id="4" name="Slide Number Placeholder 3"/>
          <p:cNvSpPr>
            <a:spLocks noGrp="1"/>
          </p:cNvSpPr>
          <p:nvPr>
            <p:ph type="sldNum" sz="quarter" idx="10"/>
          </p:nvPr>
        </p:nvSpPr>
        <p:spPr/>
        <p:txBody>
          <a:bodyPr/>
          <a:lstStyle/>
          <a:p>
            <a:fld id="{A8B2A2DC-FE81-4F8D-BC34-0C7CF2DC369F}" type="slidenum">
              <a:rPr lang="en-US" smtClean="0"/>
              <a:pPr/>
              <a:t>20</a:t>
            </a:fld>
            <a:endParaRPr lang="en-US" dirty="0"/>
          </a:p>
        </p:txBody>
      </p:sp>
    </p:spTree>
    <p:extLst>
      <p:ext uri="{BB962C8B-B14F-4D97-AF65-F5344CB8AC3E}">
        <p14:creationId xmlns:p14="http://schemas.microsoft.com/office/powerpoint/2010/main" val="25226034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The piping plover is Pennsylvania’s rarest nesting shorebird and one of the most critically endangered species globally. The piping plover is extremely rare in Pennsylvania and highly imperiled across its North American breeding range. Three geographically distinct breeding populations are recognized, each federally listed and protected under the Endangered Species Act of 1973. Returning to nest once again in Pennsylvania in 2017, the first time since the </a:t>
            </a:r>
            <a:r>
              <a:rPr lang="en-US" baseline="0" dirty="0" err="1"/>
              <a:t>1950s</a:t>
            </a:r>
            <a:r>
              <a:rPr lang="en-US" baseline="0" dirty="0"/>
              <a:t>, piping plovers are managed as part of the federally endangered Great Lakes population, the smallest and most vulnerable of the three populations. The other two populations, Atlantic Coast and Northern Great Plains, are federally threatened. All migratory and wintering piping plovers are federally protected as threatened species. In addition, piping plovers are safeguarded through the federal Migratory Bird Treaty Act of 1918 and Pennsylvania's Game and Wildlife Code</a:t>
            </a:r>
          </a:p>
          <a:p>
            <a:endParaRPr lang="en-US" baseline="0" dirty="0"/>
          </a:p>
          <a:p>
            <a:r>
              <a:rPr lang="en-US" baseline="0" dirty="0"/>
              <a:t>Piping plovers nest on coastal beaches that also are enjoyed by recreational beach-goers. Cryptic coloration of piping plover adults, chicks and eggs is advantageous to avoid predation, but makes it nearly impossible for them to be avoided on busy beaches. Beach visitors can inadvertently trample nests and/or chicks, particularly when driving down the shoreline, or cause nest abandonment because of repeated disturbance. Other threats in Pennsylvania are predation, degradation of encroaching plants, and off shore wind turbines. </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A8B2A2DC-FE81-4F8D-BC34-0C7CF2DC369F}" type="slidenum">
              <a:rPr lang="en-US" smtClean="0"/>
              <a:pPr/>
              <a:t>21</a:t>
            </a:fld>
            <a:endParaRPr lang="en-US" dirty="0"/>
          </a:p>
        </p:txBody>
      </p:sp>
    </p:spTree>
    <p:extLst>
      <p:ext uri="{BB962C8B-B14F-4D97-AF65-F5344CB8AC3E}">
        <p14:creationId xmlns:p14="http://schemas.microsoft.com/office/powerpoint/2010/main" val="40786233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The Northern flying squirrel is listed as a Pennsylvania endangered species. Flying squirrels have skin flaps (</a:t>
            </a:r>
            <a:r>
              <a:rPr lang="en-US" baseline="0" dirty="0" err="1"/>
              <a:t>patagia</a:t>
            </a:r>
            <a:r>
              <a:rPr lang="en-US" baseline="0" dirty="0"/>
              <a:t>) that extend between the wrists and ankles, and a tail that is flattened top to bottom so they can steer when gliding from tree to tree. They are nocturnal unlike our other squirrels in PA. After an extensive study, conducted from 2003 through 2007, only 33 northern flying squirrels were found in the state, with most of them in the Pocono region. The loss of habitat (older conifer and mixed forest stands), forest management practices geared towards wood products and early successional forest dwelling species, as well as the declining health of hemlock forest stands due to the hemlock wooly </a:t>
            </a:r>
            <a:r>
              <a:rPr lang="en-US" baseline="0" dirty="0" err="1"/>
              <a:t>adelgid</a:t>
            </a:r>
            <a:r>
              <a:rPr lang="en-US" baseline="0" dirty="0"/>
              <a:t> (an invasive insect) have influenced the decline of northern flying squirrels. Northern flying squirrels rely on specific fungi that are dependent on hemlock and spruce trees. The more numerous southern flying squirrel appears to be an aggressive competitor for tree cavities as well as food resources. It also carries a parasite that may be debilitating or lethal to the northern flying squirrel.</a:t>
            </a:r>
          </a:p>
          <a:p>
            <a:endParaRPr lang="en-US" baseline="0" dirty="0"/>
          </a:p>
        </p:txBody>
      </p:sp>
      <p:sp>
        <p:nvSpPr>
          <p:cNvPr id="4" name="Slide Number Placeholder 3"/>
          <p:cNvSpPr>
            <a:spLocks noGrp="1"/>
          </p:cNvSpPr>
          <p:nvPr>
            <p:ph type="sldNum" sz="quarter" idx="10"/>
          </p:nvPr>
        </p:nvSpPr>
        <p:spPr/>
        <p:txBody>
          <a:bodyPr/>
          <a:lstStyle/>
          <a:p>
            <a:fld id="{A8B2A2DC-FE81-4F8D-BC34-0C7CF2DC369F}" type="slidenum">
              <a:rPr lang="en-US" smtClean="0"/>
              <a:pPr/>
              <a:t>22</a:t>
            </a:fld>
            <a:endParaRPr lang="en-US" dirty="0"/>
          </a:p>
        </p:txBody>
      </p:sp>
    </p:spTree>
    <p:extLst>
      <p:ext uri="{BB962C8B-B14F-4D97-AF65-F5344CB8AC3E}">
        <p14:creationId xmlns:p14="http://schemas.microsoft.com/office/powerpoint/2010/main" val="39626993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The short-eared owl visits Pennsylvania mainly in winter and is a rare breeding bird that is considered endangered in the state. It is not federally listed. Some remain in Pennsylvania to [nest] in grassy areas scattered throughout the state. In recent years they have been found nesting on reclaimed strip mines in western and central Pennsylvania- they nest on the ground which is atypical of our owls. Their ear tufts are small and hard to see and is what gives it its name. Short-eared owls have declined across their range as suitable breeding and wintering habitat, namely grasslands, marshes, and infrequently-used pastures, have been lost to development, converted to more intensive agricultural practices, or altered through a field's natural succession to forest. In Pennsylvania, suitable nesting habitat for the short-eared owl is extremely limited and intensive agricultural practices make many potential habitats unsuitable.</a:t>
            </a:r>
          </a:p>
        </p:txBody>
      </p:sp>
      <p:sp>
        <p:nvSpPr>
          <p:cNvPr id="4" name="Slide Number Placeholder 3"/>
          <p:cNvSpPr>
            <a:spLocks noGrp="1"/>
          </p:cNvSpPr>
          <p:nvPr>
            <p:ph type="sldNum" sz="quarter" idx="10"/>
          </p:nvPr>
        </p:nvSpPr>
        <p:spPr/>
        <p:txBody>
          <a:bodyPr/>
          <a:lstStyle/>
          <a:p>
            <a:fld id="{A8B2A2DC-FE81-4F8D-BC34-0C7CF2DC369F}" type="slidenum">
              <a:rPr lang="en-US" smtClean="0"/>
              <a:pPr/>
              <a:t>23</a:t>
            </a:fld>
            <a:endParaRPr lang="en-US" dirty="0"/>
          </a:p>
        </p:txBody>
      </p:sp>
    </p:spTree>
    <p:extLst>
      <p:ext uri="{BB962C8B-B14F-4D97-AF65-F5344CB8AC3E}">
        <p14:creationId xmlns:p14="http://schemas.microsoft.com/office/powerpoint/2010/main" val="42690434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lgn="l"/>
            <a:r>
              <a:rPr lang="en-US" baseline="0" dirty="0"/>
              <a:t>The state threated Allegheny woodrat also known as the “rock rat”, is a small rock-dwelling mammal that loves a room with a view – living in steep mountainside rock outcrops surrounded by deciduous forest. These pack rats pack away oddities like snail shells, feathers, and candy wrappers. This species is threatened across its range. Habitat fragmentation from infrastructure like roads and rights-of-way restrict movements, leading to lower genetic diversity, the historical loss of American chestnut to blight also had a negative impact. Unfortunately, woodrats are facing another threat. In addition to caching food and oddities, they also cache raccoon feces, presumably for the seeds. But if the raccoon scat also contains roundworm eggs, it can prove fatal for the woodrat by causing neurological issues and eventual death.  Even more devastating is that roundworm infected feces cached in dens will remain infectious for years and can affect woodrats that try to recolonize the area, repeatedly dooming the local population to the same fate. </a:t>
            </a:r>
          </a:p>
          <a:p>
            <a:pPr lvl="0" algn="l"/>
            <a:endParaRPr lang="en-US" baseline="0" dirty="0"/>
          </a:p>
          <a:p>
            <a:pPr lvl="0" algn="l"/>
            <a:endParaRPr lang="en-US" baseline="0" dirty="0"/>
          </a:p>
        </p:txBody>
      </p:sp>
      <p:sp>
        <p:nvSpPr>
          <p:cNvPr id="4" name="Slide Number Placeholder 3"/>
          <p:cNvSpPr>
            <a:spLocks noGrp="1"/>
          </p:cNvSpPr>
          <p:nvPr>
            <p:ph type="sldNum" sz="quarter" idx="10"/>
          </p:nvPr>
        </p:nvSpPr>
        <p:spPr/>
        <p:txBody>
          <a:bodyPr/>
          <a:lstStyle/>
          <a:p>
            <a:fld id="{A8B2A2DC-FE81-4F8D-BC34-0C7CF2DC369F}" type="slidenum">
              <a:rPr lang="en-US" smtClean="0"/>
              <a:pPr/>
              <a:t>24</a:t>
            </a:fld>
            <a:endParaRPr lang="en-US" dirty="0"/>
          </a:p>
        </p:txBody>
      </p:sp>
    </p:spTree>
    <p:extLst>
      <p:ext uri="{BB962C8B-B14F-4D97-AF65-F5344CB8AC3E}">
        <p14:creationId xmlns:p14="http://schemas.microsoft.com/office/powerpoint/2010/main" val="26156583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You can help threatened and endangered species in several ways. One the best things you can do is protect wildlife habitat. You can also learn more about them and tell your friends and family about them, make habitat improvements on your property, and report sightings and participate in surveys. Can you name some actions to take that will help wildlife? Examples: make your home more wildlife friendly by delaying cutting for hay until late July, plant native plants, place decals on windows to deter bird collisions. Do not litter or pollute, eliminate or reduce pesticide use, be ethical when viewing wildlife, donate to conservation agencies and organizations, like the Game Commission, to help support wildlife conservation. Recycle and buy sustainable products (like paper); never by products made by threatened or endangered species.   </a:t>
            </a:r>
          </a:p>
        </p:txBody>
      </p:sp>
      <p:sp>
        <p:nvSpPr>
          <p:cNvPr id="4" name="Slide Number Placeholder 3"/>
          <p:cNvSpPr>
            <a:spLocks noGrp="1"/>
          </p:cNvSpPr>
          <p:nvPr>
            <p:ph type="sldNum" sz="quarter" idx="10"/>
          </p:nvPr>
        </p:nvSpPr>
        <p:spPr/>
        <p:txBody>
          <a:bodyPr/>
          <a:lstStyle/>
          <a:p>
            <a:fld id="{A8B2A2DC-FE81-4F8D-BC34-0C7CF2DC369F}" type="slidenum">
              <a:rPr lang="en-US" smtClean="0"/>
              <a:pPr/>
              <a:t>25</a:t>
            </a:fld>
            <a:endParaRPr lang="en-US" dirty="0"/>
          </a:p>
        </p:txBody>
      </p:sp>
    </p:spTree>
    <p:extLst>
      <p:ext uri="{BB962C8B-B14F-4D97-AF65-F5344CB8AC3E}">
        <p14:creationId xmlns:p14="http://schemas.microsoft.com/office/powerpoint/2010/main" val="11380933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dirty="0"/>
              <a:t>References:</a:t>
            </a:r>
            <a:r>
              <a:rPr lang="en-US" baseline="0" dirty="0"/>
              <a:t> </a:t>
            </a:r>
            <a:r>
              <a:rPr lang="en-US" dirty="0"/>
              <a:t> Pennsylvania Game Commission, Opossum Wildlife Note; Pennsylvania Game Commission, Educator’s Guide to Celebrating Pennsylvania’s Bald Eagles and Elk;</a:t>
            </a:r>
            <a:r>
              <a:rPr lang="en-US" baseline="0" dirty="0"/>
              <a:t> </a:t>
            </a:r>
            <a:r>
              <a:rPr lang="en-US" dirty="0"/>
              <a:t>National Wildlife Federation, Threats to Wildlife, https://</a:t>
            </a:r>
            <a:r>
              <a:rPr lang="en-US" dirty="0" err="1"/>
              <a:t>www.nwf.org</a:t>
            </a:r>
            <a:r>
              <a:rPr lang="en-US" dirty="0"/>
              <a:t>/Educational-Resources/Wildlife-Guide/Threats-to-Wildlife; </a:t>
            </a:r>
            <a:r>
              <a:rPr lang="en-US" b="0" i="0" baseline="0" dirty="0">
                <a:solidFill>
                  <a:srgbClr val="444444"/>
                </a:solidFill>
                <a:effectLst/>
                <a:latin typeface="OpenSansRegular"/>
              </a:rPr>
              <a:t>World Wildlife Fund, Threats: Illegal Trade, https://</a:t>
            </a:r>
            <a:r>
              <a:rPr lang="en-US" b="0" i="0" baseline="0" dirty="0" err="1">
                <a:solidFill>
                  <a:srgbClr val="444444"/>
                </a:solidFill>
                <a:effectLst/>
                <a:latin typeface="OpenSansRegular"/>
              </a:rPr>
              <a:t>www.worldwildlife.org</a:t>
            </a:r>
            <a:r>
              <a:rPr lang="en-US" b="0" i="0" baseline="0" dirty="0">
                <a:solidFill>
                  <a:srgbClr val="444444"/>
                </a:solidFill>
                <a:effectLst/>
                <a:latin typeface="OpenSansRegular"/>
              </a:rPr>
              <a:t>/threats/illegal-wildlife-trade; S</a:t>
            </a:r>
            <a:r>
              <a:rPr lang="en-US" sz="1200" b="0" i="0" kern="1200" baseline="0" dirty="0">
                <a:solidFill>
                  <a:schemeClr val="tx1"/>
                </a:solidFill>
                <a:effectLst/>
                <a:latin typeface="+mn-lt"/>
                <a:ea typeface="+mn-ea"/>
                <a:cs typeface="+mn-cs"/>
              </a:rPr>
              <a:t>tudy Guide for Hunter Education https://www.hunter-ed.com/pennsylvania/studyGuide/Causes-of-Threatened-and-Endangered-Species/20103901_88720/; Today’s Hunter and Trapper, Chapter 4: Wildlife Conservation and Management; Pennsylvania Game Commission, Wildlife, Threatened and Endangered Species, https://www.pgc.pa.gov/Wildlife/</a:t>
            </a:r>
            <a:r>
              <a:rPr lang="en-US" sz="1200" b="0" i="0" kern="1200" baseline="0" dirty="0" err="1">
                <a:solidFill>
                  <a:schemeClr val="tx1"/>
                </a:solidFill>
                <a:effectLst/>
                <a:latin typeface="+mn-lt"/>
                <a:ea typeface="+mn-ea"/>
                <a:cs typeface="+mn-cs"/>
              </a:rPr>
              <a:t>EndangeredandThreatened</a:t>
            </a:r>
            <a:r>
              <a:rPr lang="en-US" sz="1200" b="0" i="0" kern="1200" baseline="0" dirty="0">
                <a:solidFill>
                  <a:schemeClr val="tx1"/>
                </a:solidFill>
                <a:effectLst/>
                <a:latin typeface="+mn-lt"/>
                <a:ea typeface="+mn-ea"/>
                <a:cs typeface="+mn-cs"/>
              </a:rPr>
              <a:t>/Pages/</a:t>
            </a:r>
            <a:r>
              <a:rPr lang="en-US" sz="1200" b="0" i="0" kern="1200" baseline="0" dirty="0" err="1">
                <a:solidFill>
                  <a:schemeClr val="tx1"/>
                </a:solidFill>
                <a:effectLst/>
                <a:latin typeface="+mn-lt"/>
                <a:ea typeface="+mn-ea"/>
                <a:cs typeface="+mn-cs"/>
              </a:rPr>
              <a:t>default.aspx</a:t>
            </a:r>
            <a:r>
              <a:rPr lang="en-US" sz="1200" b="0" i="0" kern="1200" baseline="0" dirty="0">
                <a:solidFill>
                  <a:schemeClr val="tx1"/>
                </a:solidFill>
                <a:effectLst/>
                <a:latin typeface="+mn-lt"/>
                <a:ea typeface="+mn-ea"/>
                <a:cs typeface="+mn-cs"/>
              </a:rPr>
              <a:t>; </a:t>
            </a:r>
            <a:r>
              <a:rPr lang="en-US" baseline="0" dirty="0"/>
              <a:t>https://</a:t>
            </a:r>
            <a:r>
              <a:rPr lang="en-US" baseline="0" dirty="0" err="1"/>
              <a:t>www.fws.gov</a:t>
            </a:r>
            <a:r>
              <a:rPr lang="en-US" baseline="0" dirty="0"/>
              <a:t>/endangered/</a:t>
            </a:r>
            <a:r>
              <a:rPr lang="en-US" baseline="0" dirty="0" err="1"/>
              <a:t>esa</a:t>
            </a:r>
            <a:r>
              <a:rPr lang="en-US" baseline="0" dirty="0"/>
              <a:t>-library/pdf/t-vs-</a:t>
            </a:r>
            <a:r>
              <a:rPr lang="en-US" baseline="0" dirty="0" err="1"/>
              <a:t>e.pdf</a:t>
            </a:r>
            <a:r>
              <a:rPr lang="en-US" baseline="0" dirty="0"/>
              <a:t>; https://</a:t>
            </a:r>
            <a:r>
              <a:rPr lang="en-US" baseline="0" dirty="0" err="1"/>
              <a:t>www.fws.gov</a:t>
            </a:r>
            <a:r>
              <a:rPr lang="en-US" baseline="0" dirty="0"/>
              <a:t>/international/pdf/education-lesson-plan-critically-</a:t>
            </a:r>
            <a:r>
              <a:rPr lang="en-US" baseline="0" dirty="0" err="1"/>
              <a:t>endangered.pdf</a:t>
            </a:r>
            <a:r>
              <a:rPr lang="en-US" baseline="0" dirty="0"/>
              <a:t>; https://</a:t>
            </a:r>
            <a:r>
              <a:rPr lang="en-US" baseline="0" dirty="0" err="1"/>
              <a:t>www.epa.gov</a:t>
            </a:r>
            <a:r>
              <a:rPr lang="en-US" baseline="0" dirty="0"/>
              <a:t>/laws-regulations/summary-endangered-species-act; Pennsylvania Game Commission, Threatened and Endangered Species, Extinct Species, https://www.pgc.pa.gov/Wildlife/</a:t>
            </a:r>
            <a:r>
              <a:rPr lang="en-US" baseline="0" dirty="0" err="1"/>
              <a:t>EndangeredandThreatened</a:t>
            </a:r>
            <a:r>
              <a:rPr lang="en-US" baseline="0" dirty="0"/>
              <a:t>/Pages/</a:t>
            </a:r>
            <a:r>
              <a:rPr lang="en-US" baseline="0" dirty="0" err="1"/>
              <a:t>PassengerPigeon.aspx</a:t>
            </a:r>
            <a:r>
              <a:rPr lang="en-US" baseline="0" dirty="0"/>
              <a:t>; https://www.fws.gov/endangered/esa-library/pdf/t-vs-e.pdf  https://</a:t>
            </a:r>
            <a:r>
              <a:rPr lang="en-US" baseline="0" dirty="0" err="1"/>
              <a:t>www.fws.gov</a:t>
            </a:r>
            <a:r>
              <a:rPr lang="en-US" baseline="0" dirty="0"/>
              <a:t>/international/pdf/education-lesson-plan-critically-</a:t>
            </a:r>
            <a:r>
              <a:rPr lang="en-US" baseline="0" dirty="0" err="1"/>
              <a:t>endangered.pdf</a:t>
            </a:r>
            <a:r>
              <a:rPr lang="en-US" baseline="0" dirty="0"/>
              <a:t>; Pennsylvania Game Commission (PGC), Bats Wildlife Note; (PGC) Threatened and Endangered Species: Indiana Bat; PGC Biologist, Greg Turner 3/2021; White Nose Syndrome Response Team, https://</a:t>
            </a:r>
            <a:r>
              <a:rPr lang="en-US" baseline="0" dirty="0" err="1"/>
              <a:t>www.whitenosesyndrome.org</a:t>
            </a:r>
            <a:r>
              <a:rPr lang="en-US" baseline="0" dirty="0"/>
              <a:t>/static-page/what-is-white-nose-syndrome; Pennsylvania Game Commission Biologist, Greg Turner 3/2021; Pennsylvania Game Commission Biologist, Greg Turner 3/2021; Pennsylvania Game Commission (PGC), Bats Wildlife Note; Pennsylvania Game Commission, Threatened and Endangered Species, Piping Plovers, https://www.pgc.pa.gov/Wildlife/</a:t>
            </a:r>
            <a:r>
              <a:rPr lang="en-US" baseline="0" dirty="0" err="1"/>
              <a:t>EndangeredandThreatened</a:t>
            </a:r>
            <a:r>
              <a:rPr lang="en-US" baseline="0" dirty="0"/>
              <a:t>/Pages/</a:t>
            </a:r>
            <a:r>
              <a:rPr lang="en-US" baseline="0" dirty="0" err="1"/>
              <a:t>PipingPlover.aspx</a:t>
            </a:r>
            <a:r>
              <a:rPr lang="en-US" baseline="0" dirty="0"/>
              <a:t>; Pennsylvania Game Commission, Threatened and Endangered Species, Northern Flying Squirrel, https://www.pgc.pa.gov/Wildlife/</a:t>
            </a:r>
            <a:r>
              <a:rPr lang="en-US" baseline="0" dirty="0" err="1"/>
              <a:t>EndangeredandThreatened</a:t>
            </a:r>
            <a:r>
              <a:rPr lang="en-US" baseline="0" dirty="0"/>
              <a:t>/Pages/</a:t>
            </a:r>
            <a:r>
              <a:rPr lang="en-US" baseline="0" dirty="0" err="1"/>
              <a:t>NorthernFlyingSquirrel.aspx</a:t>
            </a:r>
            <a:r>
              <a:rPr lang="en-US" baseline="0" dirty="0"/>
              <a:t>; Pennsylvania Game Commission, Threatened and Endangered Species, short-eared owl, https://www.pgc.pa.gov/Wildlife/</a:t>
            </a:r>
            <a:r>
              <a:rPr lang="en-US" baseline="0" dirty="0" err="1"/>
              <a:t>EndangeredandThreatened</a:t>
            </a:r>
            <a:r>
              <a:rPr lang="en-US" baseline="0" dirty="0"/>
              <a:t>/Pages/Short-</a:t>
            </a:r>
            <a:r>
              <a:rPr lang="en-US" baseline="0" dirty="0" err="1"/>
              <a:t>EaredOwl.aspx</a:t>
            </a:r>
            <a:r>
              <a:rPr lang="en-US" baseline="0" dirty="0"/>
              <a:t>; Pennsylvania Game Commission, Search for Allegheny Woodrats video, https://</a:t>
            </a:r>
            <a:r>
              <a:rPr lang="en-US" baseline="0" dirty="0" err="1"/>
              <a:t>www.youtube.com</a:t>
            </a:r>
            <a:r>
              <a:rPr lang="en-US" baseline="0" dirty="0"/>
              <a:t>/</a:t>
            </a:r>
            <a:r>
              <a:rPr lang="en-US" baseline="0" dirty="0" err="1"/>
              <a:t>watch?v</a:t>
            </a:r>
            <a:r>
              <a:rPr lang="en-US" baseline="0" dirty="0"/>
              <a:t>=</a:t>
            </a:r>
            <a:r>
              <a:rPr lang="en-US" baseline="0" dirty="0" err="1"/>
              <a:t>bnPJmoCufh4</a:t>
            </a:r>
            <a:endParaRPr lang="en-US" baseline="0" dirty="0"/>
          </a:p>
          <a:p>
            <a:pPr marL="228600" indent="-228600" algn="l">
              <a:buFont typeface="+mj-lt"/>
              <a:buAutoNum type="arabicPeriod"/>
            </a:pPr>
            <a:endParaRPr lang="en-US" baseline="0" dirty="0"/>
          </a:p>
          <a:p>
            <a:pPr marL="228600" indent="-228600" algn="l">
              <a:buFont typeface="+mj-lt"/>
              <a:buAutoNum type="arabicPeriod"/>
            </a:pPr>
            <a:endParaRPr lang="en-US" baseline="0" dirty="0"/>
          </a:p>
          <a:p>
            <a:pPr marL="228600" indent="-228600" algn="l">
              <a:buFont typeface="+mj-lt"/>
              <a:buAutoNum type="arabicPeriod"/>
            </a:pPr>
            <a:endParaRPr lang="en-US" baseline="0" dirty="0"/>
          </a:p>
          <a:p>
            <a:pPr marL="228600" indent="-228600" algn="l">
              <a:buFont typeface="+mj-lt"/>
              <a:buAutoNum type="arabicPeriod"/>
            </a:pPr>
            <a:endParaRPr lang="en-US" baseline="0" dirty="0"/>
          </a:p>
          <a:p>
            <a:pPr marL="228600" indent="-228600" algn="l">
              <a:buFont typeface="+mj-lt"/>
              <a:buAutoNum type="arabicPeriod"/>
            </a:pPr>
            <a:endParaRPr lang="en-US" dirty="0"/>
          </a:p>
        </p:txBody>
      </p:sp>
      <p:sp>
        <p:nvSpPr>
          <p:cNvPr id="4" name="Slide Number Placeholder 3"/>
          <p:cNvSpPr>
            <a:spLocks noGrp="1"/>
          </p:cNvSpPr>
          <p:nvPr>
            <p:ph type="sldNum" sz="quarter" idx="10"/>
          </p:nvPr>
        </p:nvSpPr>
        <p:spPr/>
        <p:txBody>
          <a:bodyPr/>
          <a:lstStyle/>
          <a:p>
            <a:fld id="{A8B2A2DC-FE81-4F8D-BC34-0C7CF2DC369F}" type="slidenum">
              <a:rPr lang="en-US" smtClean="0"/>
              <a:pPr/>
              <a:t>26</a:t>
            </a:fld>
            <a:endParaRPr lang="en-US" dirty="0"/>
          </a:p>
        </p:txBody>
      </p:sp>
    </p:spTree>
    <p:extLst>
      <p:ext uri="{BB962C8B-B14F-4D97-AF65-F5344CB8AC3E}">
        <p14:creationId xmlns:p14="http://schemas.microsoft.com/office/powerpoint/2010/main" val="587525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Pennsylvania has some interesting species like the star nose mole with tentacles on its nose to increase its sense of touch in and out of water, a chimney swift that uses its saliva to “glue” twigs together, carnivorous plants like the pitcher plant that obtains its nutrients from the insects they attract and trap, and the wood frog that freezes over the winter! </a:t>
            </a:r>
          </a:p>
        </p:txBody>
      </p:sp>
      <p:sp>
        <p:nvSpPr>
          <p:cNvPr id="4" name="Slide Number Placeholder 3"/>
          <p:cNvSpPr>
            <a:spLocks noGrp="1"/>
          </p:cNvSpPr>
          <p:nvPr>
            <p:ph type="sldNum" sz="quarter" idx="10"/>
          </p:nvPr>
        </p:nvSpPr>
        <p:spPr/>
        <p:txBody>
          <a:bodyPr/>
          <a:lstStyle/>
          <a:p>
            <a:fld id="{A8B2A2DC-FE81-4F8D-BC34-0C7CF2DC369F}" type="slidenum">
              <a:rPr lang="en-US" smtClean="0"/>
              <a:pPr/>
              <a:t>3</a:t>
            </a:fld>
            <a:endParaRPr lang="en-US" dirty="0"/>
          </a:p>
        </p:txBody>
      </p:sp>
    </p:spTree>
    <p:extLst>
      <p:ext uri="{BB962C8B-B14F-4D97-AF65-F5344CB8AC3E}">
        <p14:creationId xmlns:p14="http://schemas.microsoft.com/office/powerpoint/2010/main" val="151806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We have common species like the raccoon, beaver, white-tailed deer, cardinal, and opossum. While these animals may be common, they still have their own unique and interesting features. For example, the opossum is the only marsupial in North America, has the most teeth of any mammal, doesn’t grow a winter coat, and has opposable thumbs on its hind feet (none of our other mammals have an opposable thumb). Every species has an important role to play and it’s our responsibility to ensure our actions minimize any negative effects on wildlife and their habitats. </a:t>
            </a:r>
          </a:p>
        </p:txBody>
      </p:sp>
      <p:sp>
        <p:nvSpPr>
          <p:cNvPr id="4" name="Slide Number Placeholder 3"/>
          <p:cNvSpPr>
            <a:spLocks noGrp="1"/>
          </p:cNvSpPr>
          <p:nvPr>
            <p:ph type="sldNum" sz="quarter" idx="10"/>
          </p:nvPr>
        </p:nvSpPr>
        <p:spPr/>
        <p:txBody>
          <a:bodyPr/>
          <a:lstStyle/>
          <a:p>
            <a:fld id="{A8B2A2DC-FE81-4F8D-BC34-0C7CF2DC369F}" type="slidenum">
              <a:rPr lang="en-US" smtClean="0"/>
              <a:pPr/>
              <a:t>4</a:t>
            </a:fld>
            <a:endParaRPr lang="en-US" dirty="0"/>
          </a:p>
        </p:txBody>
      </p:sp>
    </p:spTree>
    <p:extLst>
      <p:ext uri="{BB962C8B-B14F-4D97-AF65-F5344CB8AC3E}">
        <p14:creationId xmlns:p14="http://schemas.microsoft.com/office/powerpoint/2010/main" val="2850838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Throughout the Nation’s earlier years, there was little to no protection for wildlife and the environment. By the end of the 19th century, wildlife was dwindling as a result of habitat destruction from development; polluted rivers and waterways; and exploitation for food (market hunting), clothing and sport. By the late </a:t>
            </a:r>
            <a:r>
              <a:rPr lang="en-US" baseline="0" dirty="0" err="1"/>
              <a:t>1800s</a:t>
            </a:r>
            <a:r>
              <a:rPr lang="en-US" baseline="0" dirty="0"/>
              <a:t> elk were gone from the state. By 1921, fishers were gone. By 1979, osprey were also gone from the state. These animals can once again be found in Pennsylvania, but many others like the Canada lynx, mountain lion, moose and wolf have not returned. </a:t>
            </a:r>
          </a:p>
        </p:txBody>
      </p:sp>
      <p:sp>
        <p:nvSpPr>
          <p:cNvPr id="4" name="Slide Number Placeholder 3"/>
          <p:cNvSpPr>
            <a:spLocks noGrp="1"/>
          </p:cNvSpPr>
          <p:nvPr>
            <p:ph type="sldNum" sz="quarter" idx="10"/>
          </p:nvPr>
        </p:nvSpPr>
        <p:spPr/>
        <p:txBody>
          <a:bodyPr/>
          <a:lstStyle/>
          <a:p>
            <a:fld id="{A8B2A2DC-FE81-4F8D-BC34-0C7CF2DC369F}" type="slidenum">
              <a:rPr lang="en-US" smtClean="0"/>
              <a:pPr/>
              <a:t>5</a:t>
            </a:fld>
            <a:endParaRPr lang="en-US" dirty="0"/>
          </a:p>
        </p:txBody>
      </p:sp>
    </p:spTree>
    <p:extLst>
      <p:ext uri="{BB962C8B-B14F-4D97-AF65-F5344CB8AC3E}">
        <p14:creationId xmlns:p14="http://schemas.microsoft.com/office/powerpoint/2010/main" val="1612258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Out of these uncertain times, emerged the conservation movement led by concerned sportsman due to the decimation of many game species and even the extinction of some.  The Pennsylvania Game Commission was formed in 1895 to protect and conserve wildlife. Around the same time many other conservation agencies and organizations were formed in Pennsylvania and throughout the Untied States contributing to the great diversity of species we have today. Since then, the conservation movement has continued and has led to important legislation that protects both wildlife and the environment, including state laws. In Pennsylvania, wildlife is protected under two main laws, Title 34 Game and Wildlife Code and Title 58 Pennsylvania Code. Species are also protected under several federal laws including some species protected under the Endangered Species Act (ESA) of 1973. </a:t>
            </a:r>
          </a:p>
        </p:txBody>
      </p:sp>
      <p:sp>
        <p:nvSpPr>
          <p:cNvPr id="4" name="Slide Number Placeholder 3"/>
          <p:cNvSpPr>
            <a:spLocks noGrp="1"/>
          </p:cNvSpPr>
          <p:nvPr>
            <p:ph type="sldNum" sz="quarter" idx="10"/>
          </p:nvPr>
        </p:nvSpPr>
        <p:spPr/>
        <p:txBody>
          <a:bodyPr/>
          <a:lstStyle/>
          <a:p>
            <a:fld id="{A8B2A2DC-FE81-4F8D-BC34-0C7CF2DC369F}" type="slidenum">
              <a:rPr lang="en-US" smtClean="0"/>
              <a:pPr/>
              <a:t>6</a:t>
            </a:fld>
            <a:endParaRPr lang="en-US" dirty="0"/>
          </a:p>
        </p:txBody>
      </p:sp>
    </p:spTree>
    <p:extLst>
      <p:ext uri="{BB962C8B-B14F-4D97-AF65-F5344CB8AC3E}">
        <p14:creationId xmlns:p14="http://schemas.microsoft.com/office/powerpoint/2010/main" val="840010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The conservation movement in the United States has been paramount to help wildlife and their habitats. However, there are still threats to wildlife. The National Wildlife Federation has identified the following as some of the greatest threats to the survival of wildlife in the United States. Habitat loss, climate change, disease, pollution, invasive species, and over exploitation. </a:t>
            </a:r>
          </a:p>
        </p:txBody>
      </p:sp>
      <p:sp>
        <p:nvSpPr>
          <p:cNvPr id="4" name="Slide Number Placeholder 3"/>
          <p:cNvSpPr>
            <a:spLocks noGrp="1"/>
          </p:cNvSpPr>
          <p:nvPr>
            <p:ph type="sldNum" sz="quarter" idx="10"/>
          </p:nvPr>
        </p:nvSpPr>
        <p:spPr/>
        <p:txBody>
          <a:bodyPr/>
          <a:lstStyle/>
          <a:p>
            <a:fld id="{A8B2A2DC-FE81-4F8D-BC34-0C7CF2DC369F}" type="slidenum">
              <a:rPr lang="en-US" smtClean="0"/>
              <a:pPr/>
              <a:t>7</a:t>
            </a:fld>
            <a:endParaRPr lang="en-US" dirty="0"/>
          </a:p>
        </p:txBody>
      </p:sp>
    </p:spTree>
    <p:extLst>
      <p:ext uri="{BB962C8B-B14F-4D97-AF65-F5344CB8AC3E}">
        <p14:creationId xmlns:p14="http://schemas.microsoft.com/office/powerpoint/2010/main" val="4243546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Other threats to wildlife include the illegal wildlife trade such as poaching [illegal hunting] wildlife for skins, bones and other items. According to the World Wildlife Fund, “wildlife crime is the largest direct threat to the future of many of the world’s most threatened species.</a:t>
            </a:r>
            <a:r>
              <a:rPr lang="en-US" b="0" i="0" dirty="0">
                <a:solidFill>
                  <a:srgbClr val="444444"/>
                </a:solidFill>
                <a:effectLst/>
                <a:latin typeface="OpenSansRegular"/>
              </a:rPr>
              <a:t> It is second only to habitat destruction in overall threats against species survival</a:t>
            </a:r>
            <a:r>
              <a:rPr lang="en-US" b="0" i="0" baseline="0" dirty="0">
                <a:solidFill>
                  <a:srgbClr val="444444"/>
                </a:solidFill>
                <a:effectLst/>
                <a:latin typeface="OpenSansRegular"/>
              </a:rPr>
              <a:t>.”</a:t>
            </a:r>
            <a:endParaRPr lang="en-US" baseline="0" dirty="0"/>
          </a:p>
        </p:txBody>
      </p:sp>
      <p:sp>
        <p:nvSpPr>
          <p:cNvPr id="4" name="Slide Number Placeholder 3"/>
          <p:cNvSpPr>
            <a:spLocks noGrp="1"/>
          </p:cNvSpPr>
          <p:nvPr>
            <p:ph type="sldNum" sz="quarter" idx="10"/>
          </p:nvPr>
        </p:nvSpPr>
        <p:spPr/>
        <p:txBody>
          <a:bodyPr/>
          <a:lstStyle/>
          <a:p>
            <a:fld id="{A8B2A2DC-FE81-4F8D-BC34-0C7CF2DC369F}" type="slidenum">
              <a:rPr lang="en-US" smtClean="0"/>
              <a:pPr/>
              <a:t>8</a:t>
            </a:fld>
            <a:endParaRPr lang="en-US" dirty="0"/>
          </a:p>
        </p:txBody>
      </p:sp>
    </p:spTree>
    <p:extLst>
      <p:ext uri="{BB962C8B-B14F-4D97-AF65-F5344CB8AC3E}">
        <p14:creationId xmlns:p14="http://schemas.microsoft.com/office/powerpoint/2010/main" val="1215572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Modern, legal hunting does not cause a species to become threatened or endangered. Laws and regulations such as seasons and bag limits are established based on science to ensure any animal that is lawfully hunted or trapped is abundant and harvested in a sustainable manner. The abundance of game and non-game species  is an example of successful wildlife conservation and would not have been possible without utilizing hunting and trapping as management tools. Funding provided to state wildlife agencies from federal excise tax and from the sale of hunting and trapping license is also important to successful wildlife conservation. “Without the support of hunters and trappers wildlife and wildlife habitat in the United States would be in jeopardy.” Today’s Hunter and Trapper, Chapter 4.</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8B2A2DC-FE81-4F8D-BC34-0C7CF2DC369F}" type="slidenum">
              <a:rPr lang="en-US" smtClean="0"/>
              <a:pPr/>
              <a:t>9</a:t>
            </a:fld>
            <a:endParaRPr lang="en-US" dirty="0"/>
          </a:p>
        </p:txBody>
      </p:sp>
    </p:spTree>
    <p:extLst>
      <p:ext uri="{BB962C8B-B14F-4D97-AF65-F5344CB8AC3E}">
        <p14:creationId xmlns:p14="http://schemas.microsoft.com/office/powerpoint/2010/main" val="3329929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18402C1-7A51-4B2D-BE98-3ED1EF651AF9}" type="datetimeFigureOut">
              <a:rPr lang="en-US" smtClean="0"/>
              <a:pPr/>
              <a:t>8/11/2021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423B47-AF96-49D2-89B2-3E614FD0B521}"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8402C1-7A51-4B2D-BE98-3ED1EF651AF9}" type="datetimeFigureOut">
              <a:rPr lang="en-US" smtClean="0"/>
              <a:pPr/>
              <a:t>8/11/2021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423B47-AF96-49D2-89B2-3E614FD0B521}"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8402C1-7A51-4B2D-BE98-3ED1EF651AF9}" type="datetimeFigureOut">
              <a:rPr lang="en-US" smtClean="0"/>
              <a:pPr/>
              <a:t>8/11/2021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423B47-AF96-49D2-89B2-3E614FD0B521}"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8402C1-7A51-4B2D-BE98-3ED1EF651AF9}" type="datetimeFigureOut">
              <a:rPr lang="en-US" smtClean="0"/>
              <a:pPr/>
              <a:t>8/11/2021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423B47-AF96-49D2-89B2-3E614FD0B521}"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8402C1-7A51-4B2D-BE98-3ED1EF651AF9}" type="datetimeFigureOut">
              <a:rPr lang="en-US" smtClean="0"/>
              <a:pPr/>
              <a:t>8/11/2021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423B47-AF96-49D2-89B2-3E614FD0B521}"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8402C1-7A51-4B2D-BE98-3ED1EF651AF9}" type="datetimeFigureOut">
              <a:rPr lang="en-US" smtClean="0"/>
              <a:pPr/>
              <a:t>8/11/2021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423B47-AF96-49D2-89B2-3E614FD0B521}"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8402C1-7A51-4B2D-BE98-3ED1EF651AF9}" type="datetimeFigureOut">
              <a:rPr lang="en-US" smtClean="0"/>
              <a:pPr/>
              <a:t>8/11/2021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D423B47-AF96-49D2-89B2-3E614FD0B521}"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8402C1-7A51-4B2D-BE98-3ED1EF651AF9}" type="datetimeFigureOut">
              <a:rPr lang="en-US" smtClean="0"/>
              <a:pPr/>
              <a:t>8/11/2021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D423B47-AF96-49D2-89B2-3E614FD0B521}"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8402C1-7A51-4B2D-BE98-3ED1EF651AF9}" type="datetimeFigureOut">
              <a:rPr lang="en-US" smtClean="0"/>
              <a:pPr/>
              <a:t>8/11/2021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D423B47-AF96-49D2-89B2-3E614FD0B521}"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8402C1-7A51-4B2D-BE98-3ED1EF651AF9}" type="datetimeFigureOut">
              <a:rPr lang="en-US" smtClean="0"/>
              <a:pPr/>
              <a:t>8/11/2021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423B47-AF96-49D2-89B2-3E614FD0B521}"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8402C1-7A51-4B2D-BE98-3ED1EF651AF9}" type="datetimeFigureOut">
              <a:rPr lang="en-US" smtClean="0"/>
              <a:pPr/>
              <a:t>8/11/2021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423B47-AF96-49D2-89B2-3E614FD0B521}"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8402C1-7A51-4B2D-BE98-3ED1EF651AF9}" type="datetimeFigureOut">
              <a:rPr lang="en-US" smtClean="0"/>
              <a:pPr/>
              <a:t>8/11/2021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423B47-AF96-49D2-89B2-3E614FD0B521}"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6.jpeg"/><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44.jpeg"/><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48.jpeg"/></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2.jpeg"/></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2.jpeg"/><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2.jpeg"/><Relationship Id="rId7"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3.png"/><Relationship Id="rId9"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8.jp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19.tif"/></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TRO.jpg"/>
          <p:cNvPicPr>
            <a:picLocks noChangeAspect="1"/>
          </p:cNvPicPr>
          <p:nvPr/>
        </p:nvPicPr>
        <p:blipFill>
          <a:blip r:embed="rId3" cstate="print"/>
          <a:stretch>
            <a:fillRect/>
          </a:stretch>
        </p:blipFill>
        <p:spPr>
          <a:xfrm>
            <a:off x="0" y="0"/>
            <a:ext cx="9144000" cy="6858000"/>
          </a:xfrm>
          <a:prstGeom prst="rect">
            <a:avLst/>
          </a:prstGeom>
        </p:spPr>
      </p:pic>
      <p:sp>
        <p:nvSpPr>
          <p:cNvPr id="5" name="TextBox 4"/>
          <p:cNvSpPr txBox="1"/>
          <p:nvPr/>
        </p:nvSpPr>
        <p:spPr>
          <a:xfrm>
            <a:off x="0" y="1348800"/>
            <a:ext cx="9144000" cy="5509200"/>
          </a:xfrm>
          <a:prstGeom prst="rect">
            <a:avLst/>
          </a:prstGeom>
          <a:noFill/>
        </p:spPr>
        <p:txBody>
          <a:bodyPr wrap="square" rtlCol="0">
            <a:spAutoFit/>
          </a:bodyPr>
          <a:lstStyle/>
          <a:p>
            <a:pPr algn="ctr"/>
            <a:r>
              <a:rPr lang="en-US" sz="8800" dirty="0">
                <a:solidFill>
                  <a:srgbClr val="BC6B23"/>
                </a:solidFill>
                <a:latin typeface="Gloucester MT Extra Condensed" pitchFamily="18" charset="0"/>
              </a:rPr>
              <a:t>Pennsylvania’s</a:t>
            </a:r>
          </a:p>
          <a:p>
            <a:pPr algn="ctr"/>
            <a:r>
              <a:rPr lang="en-US" sz="8800" dirty="0">
                <a:solidFill>
                  <a:srgbClr val="BC6B23"/>
                </a:solidFill>
                <a:latin typeface="Gloucester MT Extra Condensed" pitchFamily="18" charset="0"/>
              </a:rPr>
              <a:t>Threatened, Endangered, Extirpated, &amp; Extinct Species</a:t>
            </a:r>
            <a:endParaRPr lang="en-US" sz="3200" dirty="0">
              <a:solidFill>
                <a:schemeClr val="bg1"/>
              </a:solidFill>
              <a:latin typeface="Gloucester MT Extra Condensed"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GCfinal.jpg"/>
          <p:cNvPicPr>
            <a:picLocks noChangeAspect="1"/>
          </p:cNvPicPr>
          <p:nvPr/>
        </p:nvPicPr>
        <p:blipFill>
          <a:blip r:embed="rId3" cstate="print">
            <a:clrChange>
              <a:clrFrom>
                <a:srgbClr val="FFFFFF"/>
              </a:clrFrom>
              <a:clrTo>
                <a:srgbClr val="FFFFFF">
                  <a:alpha val="0"/>
                </a:srgbClr>
              </a:clrTo>
            </a:clrChange>
          </a:blip>
          <a:srcRect r="4762" b="72619"/>
          <a:stretch>
            <a:fillRect/>
          </a:stretch>
        </p:blipFill>
        <p:spPr>
          <a:xfrm>
            <a:off x="0" y="0"/>
            <a:ext cx="9144000" cy="1752600"/>
          </a:xfrm>
          <a:prstGeom prst="rect">
            <a:avLst/>
          </a:prstGeom>
          <a:noFill/>
          <a:ln>
            <a:noFill/>
          </a:ln>
        </p:spPr>
      </p:pic>
      <p:sp>
        <p:nvSpPr>
          <p:cNvPr id="8" name="TextBox 7"/>
          <p:cNvSpPr txBox="1"/>
          <p:nvPr/>
        </p:nvSpPr>
        <p:spPr>
          <a:xfrm>
            <a:off x="1671145" y="228600"/>
            <a:ext cx="7467600" cy="769441"/>
          </a:xfrm>
          <a:prstGeom prst="rect">
            <a:avLst/>
          </a:prstGeom>
          <a:noFill/>
        </p:spPr>
        <p:txBody>
          <a:bodyPr wrap="square" rtlCol="0">
            <a:spAutoFit/>
          </a:bodyPr>
          <a:lstStyle/>
          <a:p>
            <a:pPr algn="ctr"/>
            <a:r>
              <a:rPr lang="en-US" sz="4400" dirty="0">
                <a:solidFill>
                  <a:schemeClr val="bg1"/>
                </a:solidFill>
                <a:latin typeface="Gloucester MT Extra Condensed" pitchFamily="18" charset="0"/>
              </a:rPr>
              <a:t> </a:t>
            </a:r>
            <a:r>
              <a:rPr lang="en-US" sz="4000" dirty="0">
                <a:solidFill>
                  <a:schemeClr val="bg1"/>
                </a:solidFill>
                <a:latin typeface="Gloucester MT Extra Condensed" pitchFamily="18" charset="0"/>
              </a:rPr>
              <a:t>Well-known Threatened and Endangered Species</a:t>
            </a:r>
          </a:p>
        </p:txBody>
      </p:sp>
      <p:sp>
        <p:nvSpPr>
          <p:cNvPr id="12" name="TextBox 11"/>
          <p:cNvSpPr txBox="1"/>
          <p:nvPr/>
        </p:nvSpPr>
        <p:spPr>
          <a:xfrm>
            <a:off x="7467600" y="6477000"/>
            <a:ext cx="1112805" cy="215444"/>
          </a:xfrm>
          <a:prstGeom prst="rect">
            <a:avLst/>
          </a:prstGeom>
          <a:noFill/>
        </p:spPr>
        <p:txBody>
          <a:bodyPr wrap="none" rtlCol="0">
            <a:spAutoFit/>
          </a:bodyPr>
          <a:lstStyle/>
          <a:p>
            <a:r>
              <a:rPr lang="en-US" sz="800" dirty="0">
                <a:solidFill>
                  <a:schemeClr val="bg1"/>
                </a:solidFill>
              </a:rPr>
              <a:t>PGC Photo/Hal Korber</a:t>
            </a:r>
          </a:p>
        </p:txBody>
      </p:sp>
      <p:grpSp>
        <p:nvGrpSpPr>
          <p:cNvPr id="3" name="Group 2"/>
          <p:cNvGrpSpPr/>
          <p:nvPr/>
        </p:nvGrpSpPr>
        <p:grpSpPr>
          <a:xfrm>
            <a:off x="457200" y="1600200"/>
            <a:ext cx="4836981" cy="3124200"/>
            <a:chOff x="344619" y="1987113"/>
            <a:chExt cx="3950971" cy="2418770"/>
          </a:xfrm>
        </p:grpSpPr>
        <p:pic>
          <p:nvPicPr>
            <p:cNvPr id="2050" name="Picture 2" descr="Polar Bear - Alask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612822">
              <a:off x="344619" y="1987113"/>
              <a:ext cx="3619928" cy="24187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rot="20620601">
              <a:off x="793569" y="4069812"/>
              <a:ext cx="3502021" cy="184666"/>
            </a:xfrm>
            <a:prstGeom prst="rect">
              <a:avLst/>
            </a:prstGeom>
          </p:spPr>
          <p:txBody>
            <a:bodyPr wrap="square">
              <a:spAutoFit/>
            </a:bodyPr>
            <a:lstStyle/>
            <a:p>
              <a:r>
                <a:rPr lang="en-US" sz="600" dirty="0"/>
                <a:t>Alan Wilson, CC BY-SA 3.0 &lt;https://</a:t>
              </a:r>
              <a:r>
                <a:rPr lang="en-US" sz="600" dirty="0" err="1"/>
                <a:t>creativecommons.org</a:t>
              </a:r>
              <a:r>
                <a:rPr lang="en-US" sz="600" dirty="0"/>
                <a:t>/licenses/by-</a:t>
              </a:r>
              <a:r>
                <a:rPr lang="en-US" sz="600" dirty="0" err="1"/>
                <a:t>sa</a:t>
              </a:r>
              <a:r>
                <a:rPr lang="en-US" sz="600" dirty="0"/>
                <a:t>/3.0&gt;, via Wikimedia Commons</a:t>
              </a:r>
            </a:p>
          </p:txBody>
        </p:sp>
      </p:grpSp>
      <p:grpSp>
        <p:nvGrpSpPr>
          <p:cNvPr id="5" name="Group 4"/>
          <p:cNvGrpSpPr/>
          <p:nvPr/>
        </p:nvGrpSpPr>
        <p:grpSpPr>
          <a:xfrm>
            <a:off x="4114800" y="1905000"/>
            <a:ext cx="4572349" cy="2952403"/>
            <a:chOff x="4381054" y="2372018"/>
            <a:chExt cx="4572349" cy="2952403"/>
          </a:xfrm>
        </p:grpSpPr>
        <p:pic>
          <p:nvPicPr>
            <p:cNvPr id="2052" name="Picture 4" descr="File:Standing jagua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787307">
              <a:off x="4669177" y="2372018"/>
              <a:ext cx="4284226" cy="29524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p:cNvSpPr/>
            <p:nvPr/>
          </p:nvSpPr>
          <p:spPr>
            <a:xfrm rot="875757">
              <a:off x="4381054" y="5082105"/>
              <a:ext cx="4076113" cy="216096"/>
            </a:xfrm>
            <a:prstGeom prst="rect">
              <a:avLst/>
            </a:prstGeom>
          </p:spPr>
          <p:txBody>
            <a:bodyPr wrap="square">
              <a:spAutoFit/>
            </a:bodyPr>
            <a:lstStyle/>
            <a:p>
              <a:r>
                <a:rPr lang="en-US" sz="800" dirty="0" err="1"/>
                <a:t>USFWS</a:t>
              </a:r>
              <a:r>
                <a:rPr lang="en-US" sz="800" dirty="0"/>
                <a:t>, Public domain, via Wikimedia Commons</a:t>
              </a:r>
            </a:p>
          </p:txBody>
        </p:sp>
      </p:grpSp>
      <p:grpSp>
        <p:nvGrpSpPr>
          <p:cNvPr id="9" name="Group 8"/>
          <p:cNvGrpSpPr/>
          <p:nvPr/>
        </p:nvGrpSpPr>
        <p:grpSpPr>
          <a:xfrm>
            <a:off x="3124200" y="3200400"/>
            <a:ext cx="2286000" cy="3484260"/>
            <a:chOff x="3048000" y="3048000"/>
            <a:chExt cx="2286000" cy="3484260"/>
          </a:xfrm>
        </p:grpSpPr>
        <p:pic>
          <p:nvPicPr>
            <p:cNvPr id="2054" name="Picture 6" descr="File:Kondor1 groß.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3048000"/>
              <a:ext cx="2286000" cy="34842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p:cNvSpPr/>
            <p:nvPr/>
          </p:nvSpPr>
          <p:spPr>
            <a:xfrm>
              <a:off x="3200400" y="6324600"/>
              <a:ext cx="2133600" cy="184666"/>
            </a:xfrm>
            <a:prstGeom prst="rect">
              <a:avLst/>
            </a:prstGeom>
          </p:spPr>
          <p:txBody>
            <a:bodyPr wrap="square">
              <a:spAutoFit/>
            </a:bodyPr>
            <a:lstStyle/>
            <a:p>
              <a:r>
                <a:rPr lang="en-US" sz="600" dirty="0" err="1">
                  <a:solidFill>
                    <a:schemeClr val="bg1"/>
                  </a:solidFill>
                </a:rPr>
                <a:t>Frier</a:t>
              </a:r>
              <a:r>
                <a:rPr lang="en-US" sz="600" dirty="0">
                  <a:solidFill>
                    <a:schemeClr val="bg1"/>
                  </a:solidFill>
                </a:rPr>
                <a:t>/ Nikon, Scott, Public domain, via Wikimedia Commons</a:t>
              </a:r>
            </a:p>
          </p:txBody>
        </p:sp>
      </p:grpSp>
      <p:grpSp>
        <p:nvGrpSpPr>
          <p:cNvPr id="14" name="Group 13"/>
          <p:cNvGrpSpPr/>
          <p:nvPr/>
        </p:nvGrpSpPr>
        <p:grpSpPr>
          <a:xfrm>
            <a:off x="1447800" y="1752600"/>
            <a:ext cx="6605954" cy="4954466"/>
            <a:chOff x="1447800" y="1752600"/>
            <a:chExt cx="6605954" cy="4954466"/>
          </a:xfrm>
        </p:grpSpPr>
        <p:pic>
          <p:nvPicPr>
            <p:cNvPr id="1028" name="Picture 4" descr="https://upload.wikimedia.org/wikipedia/commons/thumb/f/fc/Wollemia_cones.JPG/1024px-Wollemia_cone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7800" y="1752600"/>
              <a:ext cx="6605954" cy="49544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p:cNvSpPr txBox="1"/>
            <p:nvPr/>
          </p:nvSpPr>
          <p:spPr>
            <a:xfrm>
              <a:off x="1600200" y="6400800"/>
              <a:ext cx="5822428" cy="253916"/>
            </a:xfrm>
            <a:prstGeom prst="rect">
              <a:avLst/>
            </a:prstGeom>
            <a:noFill/>
          </p:spPr>
          <p:txBody>
            <a:bodyPr wrap="none" rtlCol="0">
              <a:spAutoFit/>
            </a:bodyPr>
            <a:lstStyle/>
            <a:p>
              <a:r>
                <a:rPr lang="en-US" sz="1050" dirty="0"/>
                <a:t>By </a:t>
              </a:r>
              <a:r>
                <a:rPr lang="en-US" sz="1050" dirty="0" err="1"/>
                <a:t>Akerbeltz</a:t>
              </a:r>
              <a:r>
                <a:rPr lang="en-US" sz="1050" dirty="0"/>
                <a:t> - Own work, CC BY-SA 3.0, https://</a:t>
              </a:r>
              <a:r>
                <a:rPr lang="en-US" sz="1050" dirty="0" err="1"/>
                <a:t>commons.wikimedia.org</a:t>
              </a:r>
              <a:r>
                <a:rPr lang="en-US" sz="1050" dirty="0"/>
                <a:t>/w/</a:t>
              </a:r>
              <a:r>
                <a:rPr lang="en-US" sz="1050" dirty="0" err="1"/>
                <a:t>index.php?curid</a:t>
              </a:r>
              <a:r>
                <a:rPr lang="en-US" sz="1050" dirty="0"/>
                <a:t>=27560551</a:t>
              </a:r>
            </a:p>
          </p:txBody>
        </p:sp>
      </p:grpSp>
    </p:spTree>
    <p:extLst>
      <p:ext uri="{BB962C8B-B14F-4D97-AF65-F5344CB8AC3E}">
        <p14:creationId xmlns:p14="http://schemas.microsoft.com/office/powerpoint/2010/main" val="51233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5E0669-2203-4E89-A9B9-571E67F76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39" b="12517"/>
          <a:stretch/>
        </p:blipFill>
        <p:spPr>
          <a:xfrm>
            <a:off x="0" y="720969"/>
            <a:ext cx="9144000" cy="6137031"/>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PGCfinal.jpg"/>
          <p:cNvPicPr>
            <a:picLocks noChangeAspect="1"/>
          </p:cNvPicPr>
          <p:nvPr/>
        </p:nvPicPr>
        <p:blipFill>
          <a:blip r:embed="rId4" cstate="print">
            <a:clrChange>
              <a:clrFrom>
                <a:srgbClr val="FFFFFF"/>
              </a:clrFrom>
              <a:clrTo>
                <a:srgbClr val="FFFFFF">
                  <a:alpha val="0"/>
                </a:srgbClr>
              </a:clrTo>
            </a:clrChange>
          </a:blip>
          <a:srcRect r="4762" b="72619"/>
          <a:stretch>
            <a:fillRect/>
          </a:stretch>
        </p:blipFill>
        <p:spPr>
          <a:xfrm>
            <a:off x="0" y="0"/>
            <a:ext cx="9144000" cy="1752600"/>
          </a:xfrm>
          <a:prstGeom prst="rect">
            <a:avLst/>
          </a:prstGeom>
          <a:noFill/>
          <a:ln>
            <a:noFill/>
          </a:ln>
        </p:spPr>
      </p:pic>
      <p:sp>
        <p:nvSpPr>
          <p:cNvPr id="8" name="TextBox 7"/>
          <p:cNvSpPr txBox="1"/>
          <p:nvPr/>
        </p:nvSpPr>
        <p:spPr>
          <a:xfrm>
            <a:off x="1676400" y="-76200"/>
            <a:ext cx="7467600" cy="1015663"/>
          </a:xfrm>
          <a:prstGeom prst="rect">
            <a:avLst/>
          </a:prstGeom>
          <a:noFill/>
        </p:spPr>
        <p:txBody>
          <a:bodyPr wrap="square" rtlCol="0">
            <a:spAutoFit/>
          </a:bodyPr>
          <a:lstStyle/>
          <a:p>
            <a:pPr algn="ctr"/>
            <a:r>
              <a:rPr lang="en-US" sz="4400" dirty="0">
                <a:solidFill>
                  <a:schemeClr val="bg1"/>
                </a:solidFill>
                <a:latin typeface="Gloucester MT Extra Condensed" pitchFamily="18" charset="0"/>
              </a:rPr>
              <a:t> </a:t>
            </a:r>
            <a:r>
              <a:rPr lang="en-US" sz="6000" dirty="0">
                <a:solidFill>
                  <a:schemeClr val="bg1"/>
                </a:solidFill>
                <a:latin typeface="Gloucester MT Extra Condensed" pitchFamily="18" charset="0"/>
              </a:rPr>
              <a:t>29 Species</a:t>
            </a:r>
            <a:endParaRPr lang="en-US" sz="8000" dirty="0">
              <a:solidFill>
                <a:schemeClr val="bg1"/>
              </a:solidFill>
              <a:latin typeface="Gloucester MT Extra Condensed" pitchFamily="18" charset="0"/>
            </a:endParaRPr>
          </a:p>
        </p:txBody>
      </p:sp>
      <p:pic>
        <p:nvPicPr>
          <p:cNvPr id="10" name="Picture 9"/>
          <p:cNvPicPr>
            <a:picLocks noChangeAspect="1"/>
          </p:cNvPicPr>
          <p:nvPr/>
        </p:nvPicPr>
        <p:blipFill rotWithShape="1">
          <a:blip r:embed="rId5"/>
          <a:srcRect l="19885" t="23002" r="60690" b="3862"/>
          <a:stretch/>
        </p:blipFill>
        <p:spPr>
          <a:xfrm>
            <a:off x="6781800" y="1752600"/>
            <a:ext cx="1732101" cy="3505200"/>
          </a:xfrm>
          <a:prstGeom prst="rect">
            <a:avLst/>
          </a:prstGeom>
          <a:ln>
            <a:solidFill>
              <a:srgbClr val="BC6B23"/>
            </a:solidFill>
          </a:ln>
        </p:spPr>
      </p:pic>
      <p:sp>
        <p:nvSpPr>
          <p:cNvPr id="6" name="TextBox 5">
            <a:extLst>
              <a:ext uri="{FF2B5EF4-FFF2-40B4-BE49-F238E27FC236}">
                <a16:creationId xmlns:a16="http://schemas.microsoft.com/office/drawing/2014/main" id="{FBE603D6-51BE-456C-A22A-CAFBF15C6F46}"/>
              </a:ext>
            </a:extLst>
          </p:cNvPr>
          <p:cNvSpPr txBox="1"/>
          <p:nvPr/>
        </p:nvSpPr>
        <p:spPr>
          <a:xfrm>
            <a:off x="7543800" y="7391400"/>
            <a:ext cx="1337226" cy="200055"/>
          </a:xfrm>
          <a:prstGeom prst="rect">
            <a:avLst/>
          </a:prstGeom>
          <a:noFill/>
        </p:spPr>
        <p:txBody>
          <a:bodyPr wrap="none" rtlCol="0">
            <a:spAutoFit/>
          </a:bodyPr>
          <a:lstStyle/>
          <a:p>
            <a:r>
              <a:rPr lang="en-US" sz="700" dirty="0"/>
              <a:t>Photo courtesy of: Jacob Dingel</a:t>
            </a:r>
          </a:p>
        </p:txBody>
      </p:sp>
      <p:sp>
        <p:nvSpPr>
          <p:cNvPr id="14" name="TextBox 13">
            <a:extLst>
              <a:ext uri="{FF2B5EF4-FFF2-40B4-BE49-F238E27FC236}">
                <a16:creationId xmlns:a16="http://schemas.microsoft.com/office/drawing/2014/main" id="{D0A34C4C-DA72-4106-8B6A-D011A687EA7E}"/>
              </a:ext>
            </a:extLst>
          </p:cNvPr>
          <p:cNvSpPr txBox="1"/>
          <p:nvPr/>
        </p:nvSpPr>
        <p:spPr>
          <a:xfrm>
            <a:off x="76200" y="6553200"/>
            <a:ext cx="1337226" cy="200055"/>
          </a:xfrm>
          <a:prstGeom prst="rect">
            <a:avLst/>
          </a:prstGeom>
          <a:noFill/>
        </p:spPr>
        <p:txBody>
          <a:bodyPr wrap="none" rtlCol="0">
            <a:spAutoFit/>
          </a:bodyPr>
          <a:lstStyle/>
          <a:p>
            <a:r>
              <a:rPr lang="en-US" sz="700" dirty="0">
                <a:solidFill>
                  <a:srgbClr val="FFFF00"/>
                </a:solidFill>
              </a:rPr>
              <a:t>Photo courtesy of: Jacob </a:t>
            </a:r>
            <a:r>
              <a:rPr lang="en-US" sz="700" dirty="0" err="1">
                <a:solidFill>
                  <a:srgbClr val="FFFF00"/>
                </a:solidFill>
              </a:rPr>
              <a:t>Dingel</a:t>
            </a:r>
            <a:endParaRPr lang="en-US" sz="700" dirty="0">
              <a:solidFill>
                <a:srgbClr val="FFFF00"/>
              </a:solidFill>
            </a:endParaRPr>
          </a:p>
        </p:txBody>
      </p:sp>
      <p:sp>
        <p:nvSpPr>
          <p:cNvPr id="15" name="AutoShape 4" descr=" ">
            <a:extLst>
              <a:ext uri="{FF2B5EF4-FFF2-40B4-BE49-F238E27FC236}">
                <a16:creationId xmlns:a16="http://schemas.microsoft.com/office/drawing/2014/main" id="{84FE1AEF-6E82-401D-B8EE-E7786E636BA0}"/>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p:cNvPicPr>
            <a:picLocks noChangeAspect="1"/>
          </p:cNvPicPr>
          <p:nvPr/>
        </p:nvPicPr>
        <p:blipFill rotWithShape="1">
          <a:blip r:embed="rId6"/>
          <a:srcRect l="19770" t="13806" r="60064" b="57271"/>
          <a:stretch/>
        </p:blipFill>
        <p:spPr>
          <a:xfrm>
            <a:off x="6781800" y="5334000"/>
            <a:ext cx="1752600" cy="1351035"/>
          </a:xfrm>
          <a:prstGeom prst="rect">
            <a:avLst/>
          </a:prstGeom>
          <a:ln>
            <a:solidFill>
              <a:srgbClr val="BC6B23"/>
            </a:solidFill>
          </a:ln>
        </p:spPr>
      </p:pic>
    </p:spTree>
    <p:extLst>
      <p:ext uri="{BB962C8B-B14F-4D97-AF65-F5344CB8AC3E}">
        <p14:creationId xmlns:p14="http://schemas.microsoft.com/office/powerpoint/2010/main" val="11945711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ttps://www.pgc.pa.gov/Wildlife/EndangeredandThreatened/PublishingImages/Indiana_Bat1.jpg"/>
          <p:cNvPicPr>
            <a:picLocks noChangeAspect="1" noChangeArrowheads="1"/>
          </p:cNvPicPr>
          <p:nvPr/>
        </p:nvPicPr>
        <p:blipFill rotWithShape="1">
          <a:blip r:embed="rId3">
            <a:extLst>
              <a:ext uri="{28A0092B-C50C-407E-A947-70E740481C1C}">
                <a14:useLocalDpi xmlns:a14="http://schemas.microsoft.com/office/drawing/2010/main" val="0"/>
              </a:ext>
            </a:extLst>
          </a:blip>
          <a:srcRect t="42802" b="-1"/>
          <a:stretch/>
        </p:blipFill>
        <p:spPr bwMode="auto">
          <a:xfrm>
            <a:off x="0" y="351692"/>
            <a:ext cx="9144000" cy="63917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GCfinal.jpg"/>
          <p:cNvPicPr>
            <a:picLocks noChangeAspect="1"/>
          </p:cNvPicPr>
          <p:nvPr/>
        </p:nvPicPr>
        <p:blipFill>
          <a:blip r:embed="rId4" cstate="print">
            <a:clrChange>
              <a:clrFrom>
                <a:srgbClr val="FFFFFF"/>
              </a:clrFrom>
              <a:clrTo>
                <a:srgbClr val="FFFFFF">
                  <a:alpha val="0"/>
                </a:srgbClr>
              </a:clrTo>
            </a:clrChange>
          </a:blip>
          <a:srcRect r="4762" b="72619"/>
          <a:stretch>
            <a:fillRect/>
          </a:stretch>
        </p:blipFill>
        <p:spPr>
          <a:xfrm>
            <a:off x="0" y="0"/>
            <a:ext cx="9144000" cy="1752600"/>
          </a:xfrm>
          <a:prstGeom prst="rect">
            <a:avLst/>
          </a:prstGeom>
          <a:noFill/>
          <a:ln>
            <a:noFill/>
          </a:ln>
        </p:spPr>
      </p:pic>
      <p:sp>
        <p:nvSpPr>
          <p:cNvPr id="8" name="TextBox 7"/>
          <p:cNvSpPr txBox="1"/>
          <p:nvPr/>
        </p:nvSpPr>
        <p:spPr>
          <a:xfrm>
            <a:off x="1676400" y="0"/>
            <a:ext cx="7467600" cy="1446550"/>
          </a:xfrm>
          <a:prstGeom prst="rect">
            <a:avLst/>
          </a:prstGeom>
          <a:noFill/>
        </p:spPr>
        <p:txBody>
          <a:bodyPr wrap="square" rtlCol="0">
            <a:spAutoFit/>
          </a:bodyPr>
          <a:lstStyle/>
          <a:p>
            <a:pPr algn="ctr"/>
            <a:r>
              <a:rPr lang="en-US" sz="4400" dirty="0">
                <a:solidFill>
                  <a:schemeClr val="bg1"/>
                </a:solidFill>
                <a:latin typeface="Gloucester MT Extra Condensed" pitchFamily="18" charset="0"/>
              </a:rPr>
              <a:t> </a:t>
            </a:r>
            <a:r>
              <a:rPr lang="en-US" sz="6000" dirty="0">
                <a:solidFill>
                  <a:schemeClr val="bg1"/>
                </a:solidFill>
                <a:latin typeface="Gloucester MT Extra Condensed" pitchFamily="18" charset="0"/>
              </a:rPr>
              <a:t>Endangered Species Act </a:t>
            </a:r>
          </a:p>
          <a:p>
            <a:pPr algn="ctr"/>
            <a:r>
              <a:rPr lang="en-US" sz="2800" dirty="0">
                <a:solidFill>
                  <a:schemeClr val="bg1"/>
                </a:solidFill>
                <a:latin typeface="Gloucester MT Extra Condensed" pitchFamily="18" charset="0"/>
              </a:rPr>
              <a:t>					Of 1973</a:t>
            </a:r>
          </a:p>
        </p:txBody>
      </p:sp>
    </p:spTree>
    <p:extLst>
      <p:ext uri="{BB962C8B-B14F-4D97-AF65-F5344CB8AC3E}">
        <p14:creationId xmlns:p14="http://schemas.microsoft.com/office/powerpoint/2010/main" val="27127890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FA7F55A-7AF0-4667-B927-7C83A27CF7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685800"/>
            <a:ext cx="9144000" cy="6073255"/>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pic>
        <p:nvPicPr>
          <p:cNvPr id="7" name="Picture 6" descr="PGCfinal.jpg"/>
          <p:cNvPicPr>
            <a:picLocks noChangeAspect="1"/>
          </p:cNvPicPr>
          <p:nvPr/>
        </p:nvPicPr>
        <p:blipFill>
          <a:blip r:embed="rId4" cstate="print">
            <a:clrChange>
              <a:clrFrom>
                <a:srgbClr val="FFFFFF"/>
              </a:clrFrom>
              <a:clrTo>
                <a:srgbClr val="FFFFFF">
                  <a:alpha val="0"/>
                </a:srgbClr>
              </a:clrTo>
            </a:clrChange>
          </a:blip>
          <a:srcRect r="4762" b="72619"/>
          <a:stretch>
            <a:fillRect/>
          </a:stretch>
        </p:blipFill>
        <p:spPr>
          <a:xfrm>
            <a:off x="0" y="0"/>
            <a:ext cx="9144000" cy="1752600"/>
          </a:xfrm>
          <a:prstGeom prst="rect">
            <a:avLst/>
          </a:prstGeom>
          <a:noFill/>
          <a:ln>
            <a:noFill/>
          </a:ln>
        </p:spPr>
      </p:pic>
      <p:sp>
        <p:nvSpPr>
          <p:cNvPr id="8" name="TextBox 7"/>
          <p:cNvSpPr txBox="1"/>
          <p:nvPr/>
        </p:nvSpPr>
        <p:spPr>
          <a:xfrm>
            <a:off x="1641987" y="79023"/>
            <a:ext cx="7467600" cy="1015663"/>
          </a:xfrm>
          <a:prstGeom prst="rect">
            <a:avLst/>
          </a:prstGeom>
          <a:noFill/>
        </p:spPr>
        <p:txBody>
          <a:bodyPr wrap="square" rtlCol="0">
            <a:spAutoFit/>
          </a:bodyPr>
          <a:lstStyle/>
          <a:p>
            <a:pPr algn="ctr"/>
            <a:r>
              <a:rPr lang="en-US" sz="4400" dirty="0">
                <a:solidFill>
                  <a:schemeClr val="bg1"/>
                </a:solidFill>
                <a:latin typeface="Gloucester MT Extra Condensed" pitchFamily="18" charset="0"/>
              </a:rPr>
              <a:t> </a:t>
            </a:r>
            <a:r>
              <a:rPr lang="en-US" sz="6000" dirty="0">
                <a:solidFill>
                  <a:schemeClr val="bg1"/>
                </a:solidFill>
                <a:latin typeface="Gloucester MT Extra Condensed" pitchFamily="18" charset="0"/>
              </a:rPr>
              <a:t>Definitions</a:t>
            </a:r>
            <a:endParaRPr lang="en-US" sz="8000" dirty="0">
              <a:solidFill>
                <a:schemeClr val="bg1"/>
              </a:solidFill>
              <a:latin typeface="Gloucester MT Extra Condensed" pitchFamily="18" charset="0"/>
            </a:endParaRPr>
          </a:p>
        </p:txBody>
      </p:sp>
      <p:sp>
        <p:nvSpPr>
          <p:cNvPr id="16" name="Rectangle 15"/>
          <p:cNvSpPr/>
          <p:nvPr/>
        </p:nvSpPr>
        <p:spPr>
          <a:xfrm>
            <a:off x="0" y="6027003"/>
            <a:ext cx="9144000" cy="830997"/>
          </a:xfrm>
          <a:prstGeom prst="rect">
            <a:avLst/>
          </a:prstGeom>
          <a:solidFill>
            <a:srgbClr val="BC6B23"/>
          </a:solidFill>
          <a:ln>
            <a:solidFill>
              <a:schemeClr val="tx1"/>
            </a:solidFill>
          </a:ln>
          <a:scene3d>
            <a:camera prst="orthographicFront"/>
            <a:lightRig rig="threePt" dir="t"/>
          </a:scene3d>
          <a:sp3d>
            <a:bevelT/>
          </a:sp3d>
        </p:spPr>
        <p:txBody>
          <a:bodyPr wrap="square">
            <a:spAutoFit/>
          </a:bodyPr>
          <a:lstStyle/>
          <a:p>
            <a:r>
              <a:rPr lang="en-US" sz="1600" b="1" dirty="0"/>
              <a:t>Endangered Species</a:t>
            </a:r>
            <a:r>
              <a:rPr lang="en-US" sz="1600" dirty="0"/>
              <a:t>: any plant or animal species that is in danger of extinction throughout all or a part of its range. </a:t>
            </a:r>
            <a:r>
              <a:rPr lang="en-US" sz="1600" b="1" dirty="0"/>
              <a:t>Threatened Species</a:t>
            </a:r>
            <a:r>
              <a:rPr lang="en-US" sz="1600" dirty="0"/>
              <a:t>: a species that is likely to become an endangered species within the foreseeable future throughout all or a significant portion of its range. </a:t>
            </a:r>
            <a:r>
              <a:rPr lang="en-US" sz="1600" b="1" dirty="0"/>
              <a:t>Extinct Species</a:t>
            </a:r>
            <a:r>
              <a:rPr lang="en-US" sz="1600" dirty="0"/>
              <a:t>: a species no longer exists.</a:t>
            </a:r>
          </a:p>
        </p:txBody>
      </p:sp>
      <p:sp>
        <p:nvSpPr>
          <p:cNvPr id="13" name="TextBox 12">
            <a:extLst>
              <a:ext uri="{FF2B5EF4-FFF2-40B4-BE49-F238E27FC236}">
                <a16:creationId xmlns:a16="http://schemas.microsoft.com/office/drawing/2014/main" id="{D0A34C4C-DA72-4106-8B6A-D011A687EA7E}"/>
              </a:ext>
            </a:extLst>
          </p:cNvPr>
          <p:cNvSpPr txBox="1"/>
          <p:nvPr/>
        </p:nvSpPr>
        <p:spPr>
          <a:xfrm>
            <a:off x="76200" y="5791200"/>
            <a:ext cx="1276311" cy="200055"/>
          </a:xfrm>
          <a:prstGeom prst="rect">
            <a:avLst/>
          </a:prstGeom>
          <a:noFill/>
        </p:spPr>
        <p:txBody>
          <a:bodyPr wrap="none" rtlCol="0">
            <a:spAutoFit/>
          </a:bodyPr>
          <a:lstStyle/>
          <a:p>
            <a:r>
              <a:rPr lang="en-US" sz="700" dirty="0">
                <a:solidFill>
                  <a:schemeClr val="bg1"/>
                </a:solidFill>
              </a:rPr>
              <a:t>Photo courtesy of: Joe Kosack</a:t>
            </a:r>
          </a:p>
        </p:txBody>
      </p:sp>
    </p:spTree>
    <p:extLst>
      <p:ext uri="{BB962C8B-B14F-4D97-AF65-F5344CB8AC3E}">
        <p14:creationId xmlns:p14="http://schemas.microsoft.com/office/powerpoint/2010/main" val="22073081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upload.wikimedia.org/wikipedia/commons/thumb/a/a8/Flock_of_passenger_pigeons.jpg/1280px-Flock_of_passenger_pigeons.jpg"/>
          <p:cNvPicPr>
            <a:picLocks noChangeAspect="1" noChangeArrowheads="1"/>
          </p:cNvPicPr>
          <p:nvPr/>
        </p:nvPicPr>
        <p:blipFill rotWithShape="1">
          <a:blip r:embed="rId3">
            <a:extLst>
              <a:ext uri="{28A0092B-C50C-407E-A947-70E740481C1C}">
                <a14:useLocalDpi xmlns:a14="http://schemas.microsoft.com/office/drawing/2010/main" val="0"/>
              </a:ext>
            </a:extLst>
          </a:blip>
          <a:srcRect r="8711"/>
          <a:stretch/>
        </p:blipFill>
        <p:spPr bwMode="auto">
          <a:xfrm>
            <a:off x="0" y="1066800"/>
            <a:ext cx="9132278" cy="5791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GCfinal.jpg"/>
          <p:cNvPicPr>
            <a:picLocks noChangeAspect="1"/>
          </p:cNvPicPr>
          <p:nvPr/>
        </p:nvPicPr>
        <p:blipFill>
          <a:blip r:embed="rId4" cstate="print">
            <a:clrChange>
              <a:clrFrom>
                <a:srgbClr val="FFFFFF"/>
              </a:clrFrom>
              <a:clrTo>
                <a:srgbClr val="FFFFFF">
                  <a:alpha val="0"/>
                </a:srgbClr>
              </a:clrTo>
            </a:clrChange>
          </a:blip>
          <a:srcRect r="4762" b="72619"/>
          <a:stretch>
            <a:fillRect/>
          </a:stretch>
        </p:blipFill>
        <p:spPr>
          <a:xfrm>
            <a:off x="0" y="0"/>
            <a:ext cx="9144000" cy="1752600"/>
          </a:xfrm>
          <a:prstGeom prst="rect">
            <a:avLst/>
          </a:prstGeom>
          <a:noFill/>
          <a:ln>
            <a:noFill/>
          </a:ln>
        </p:spPr>
      </p:pic>
      <p:sp>
        <p:nvSpPr>
          <p:cNvPr id="8" name="TextBox 7"/>
          <p:cNvSpPr txBox="1"/>
          <p:nvPr/>
        </p:nvSpPr>
        <p:spPr>
          <a:xfrm>
            <a:off x="1664678" y="83556"/>
            <a:ext cx="7467600" cy="1015663"/>
          </a:xfrm>
          <a:prstGeom prst="rect">
            <a:avLst/>
          </a:prstGeom>
          <a:noFill/>
        </p:spPr>
        <p:txBody>
          <a:bodyPr wrap="square" rtlCol="0">
            <a:spAutoFit/>
          </a:bodyPr>
          <a:lstStyle/>
          <a:p>
            <a:pPr algn="ctr"/>
            <a:r>
              <a:rPr lang="en-US" sz="4400" dirty="0">
                <a:solidFill>
                  <a:schemeClr val="bg1"/>
                </a:solidFill>
                <a:latin typeface="Gloucester MT Extra Condensed" pitchFamily="18" charset="0"/>
              </a:rPr>
              <a:t> </a:t>
            </a:r>
            <a:r>
              <a:rPr lang="en-US" sz="6000" dirty="0">
                <a:solidFill>
                  <a:schemeClr val="bg1"/>
                </a:solidFill>
                <a:latin typeface="Gloucester MT Extra Condensed" pitchFamily="18" charset="0"/>
              </a:rPr>
              <a:t>Extinct</a:t>
            </a:r>
            <a:endParaRPr lang="en-US" sz="8000" dirty="0">
              <a:solidFill>
                <a:schemeClr val="bg1"/>
              </a:solidFill>
              <a:latin typeface="Gloucester MT Extra Condensed" pitchFamily="18" charset="0"/>
            </a:endParaRPr>
          </a:p>
        </p:txBody>
      </p:sp>
      <p:grpSp>
        <p:nvGrpSpPr>
          <p:cNvPr id="21" name="Group 20"/>
          <p:cNvGrpSpPr/>
          <p:nvPr/>
        </p:nvGrpSpPr>
        <p:grpSpPr>
          <a:xfrm>
            <a:off x="533400" y="2286000"/>
            <a:ext cx="2895600" cy="3531775"/>
            <a:chOff x="6553200" y="3200400"/>
            <a:chExt cx="2514600" cy="3150775"/>
          </a:xfrm>
        </p:grpSpPr>
        <p:pic>
          <p:nvPicPr>
            <p:cNvPr id="3078" name="Picture 6" descr="Bird lore (1913) (1456255710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9400" y="3200400"/>
              <a:ext cx="2362343" cy="3150775"/>
            </a:xfrm>
            <a:prstGeom prst="rect">
              <a:avLst/>
            </a:prstGeom>
            <a:noFill/>
            <a:ln w="38100">
              <a:solidFill>
                <a:srgbClr val="BC6B23"/>
              </a:solidFill>
            </a:ln>
            <a:extLst>
              <a:ext uri="{909E8E84-426E-40DD-AFC4-6F175D3DCCD1}">
                <a14:hiddenFill xmlns:a14="http://schemas.microsoft.com/office/drawing/2010/main">
                  <a:solidFill>
                    <a:srgbClr val="FFFFFF"/>
                  </a:solidFill>
                </a14:hiddenFill>
              </a:ext>
            </a:extLst>
          </p:spPr>
        </p:pic>
        <p:sp>
          <p:nvSpPr>
            <p:cNvPr id="20" name="Rectangle 19"/>
            <p:cNvSpPr/>
            <p:nvPr/>
          </p:nvSpPr>
          <p:spPr>
            <a:xfrm>
              <a:off x="6553200" y="6172201"/>
              <a:ext cx="2514600" cy="151016"/>
            </a:xfrm>
            <a:prstGeom prst="rect">
              <a:avLst/>
            </a:prstGeom>
          </p:spPr>
          <p:txBody>
            <a:bodyPr wrap="square">
              <a:spAutoFit/>
            </a:bodyPr>
            <a:lstStyle/>
            <a:p>
              <a:pPr algn="ctr"/>
              <a:r>
                <a:rPr lang="en-US" sz="500" dirty="0">
                  <a:solidFill>
                    <a:schemeClr val="bg1"/>
                  </a:solidFill>
                </a:rPr>
                <a:t>J. G. Hubbard, Internet Archive Book Images, Public domain, via Wikimedia Commons</a:t>
              </a:r>
            </a:p>
          </p:txBody>
        </p:sp>
      </p:grpSp>
      <p:sp>
        <p:nvSpPr>
          <p:cNvPr id="14" name="Rectangle 13"/>
          <p:cNvSpPr/>
          <p:nvPr/>
        </p:nvSpPr>
        <p:spPr>
          <a:xfrm>
            <a:off x="0" y="6524658"/>
            <a:ext cx="9307855" cy="333342"/>
          </a:xfrm>
          <a:prstGeom prst="rect">
            <a:avLst/>
          </a:prstGeom>
        </p:spPr>
        <p:txBody>
          <a:bodyPr wrap="square">
            <a:spAutoFit/>
          </a:bodyPr>
          <a:lstStyle/>
          <a:p>
            <a:r>
              <a:rPr lang="en-US" sz="800" dirty="0">
                <a:solidFill>
                  <a:schemeClr val="bg1"/>
                </a:solidFill>
              </a:rPr>
              <a:t>Frank Bond, Public domain, via Wikimedia Commons</a:t>
            </a:r>
          </a:p>
        </p:txBody>
      </p:sp>
    </p:spTree>
    <p:extLst>
      <p:ext uri="{BB962C8B-B14F-4D97-AF65-F5344CB8AC3E}">
        <p14:creationId xmlns:p14="http://schemas.microsoft.com/office/powerpoint/2010/main" val="35572120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990600"/>
            <a:ext cx="9144000" cy="58674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12028"/>
          <a:stretch/>
        </p:blipFill>
        <p:spPr>
          <a:xfrm>
            <a:off x="5862" y="685800"/>
            <a:ext cx="9149862" cy="6160477"/>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PGCfinal.jpg"/>
          <p:cNvPicPr>
            <a:picLocks noChangeAspect="1"/>
          </p:cNvPicPr>
          <p:nvPr/>
        </p:nvPicPr>
        <p:blipFill>
          <a:blip r:embed="rId4" cstate="print">
            <a:clrChange>
              <a:clrFrom>
                <a:srgbClr val="FFFFFF"/>
              </a:clrFrom>
              <a:clrTo>
                <a:srgbClr val="FFFFFF">
                  <a:alpha val="0"/>
                </a:srgbClr>
              </a:clrTo>
            </a:clrChange>
          </a:blip>
          <a:srcRect r="4762" b="72619"/>
          <a:stretch>
            <a:fillRect/>
          </a:stretch>
        </p:blipFill>
        <p:spPr>
          <a:xfrm>
            <a:off x="0" y="0"/>
            <a:ext cx="9144000" cy="1752600"/>
          </a:xfrm>
          <a:prstGeom prst="rect">
            <a:avLst/>
          </a:prstGeom>
          <a:noFill/>
          <a:ln>
            <a:noFill/>
          </a:ln>
        </p:spPr>
      </p:pic>
      <p:sp>
        <p:nvSpPr>
          <p:cNvPr id="8" name="TextBox 7"/>
          <p:cNvSpPr txBox="1"/>
          <p:nvPr/>
        </p:nvSpPr>
        <p:spPr>
          <a:xfrm>
            <a:off x="1693986" y="25569"/>
            <a:ext cx="7467600" cy="1015663"/>
          </a:xfrm>
          <a:prstGeom prst="rect">
            <a:avLst/>
          </a:prstGeom>
          <a:noFill/>
        </p:spPr>
        <p:txBody>
          <a:bodyPr wrap="square" rtlCol="0">
            <a:spAutoFit/>
          </a:bodyPr>
          <a:lstStyle/>
          <a:p>
            <a:pPr algn="ctr"/>
            <a:r>
              <a:rPr lang="en-US" sz="4400" dirty="0">
                <a:solidFill>
                  <a:schemeClr val="bg1"/>
                </a:solidFill>
                <a:latin typeface="Gloucester MT Extra Condensed" pitchFamily="18" charset="0"/>
              </a:rPr>
              <a:t> </a:t>
            </a:r>
            <a:r>
              <a:rPr lang="en-US" sz="6000" dirty="0">
                <a:solidFill>
                  <a:schemeClr val="bg1"/>
                </a:solidFill>
                <a:latin typeface="Gloucester MT Extra Condensed" pitchFamily="18" charset="0"/>
              </a:rPr>
              <a:t>PA Extirpated Species</a:t>
            </a:r>
            <a:endParaRPr lang="en-US" sz="8000" dirty="0">
              <a:solidFill>
                <a:schemeClr val="bg1"/>
              </a:solidFill>
              <a:latin typeface="Gloucester MT Extra Condensed" pitchFamily="18" charset="0"/>
            </a:endParaRPr>
          </a:p>
        </p:txBody>
      </p:sp>
      <p:pic>
        <p:nvPicPr>
          <p:cNvPr id="2" name="Picture 1"/>
          <p:cNvPicPr>
            <a:picLocks noChangeAspect="1"/>
          </p:cNvPicPr>
          <p:nvPr/>
        </p:nvPicPr>
        <p:blipFill rotWithShape="1">
          <a:blip r:embed="rId5"/>
          <a:srcRect l="19540" t="38185" r="58966" b="35726"/>
          <a:stretch/>
        </p:blipFill>
        <p:spPr>
          <a:xfrm>
            <a:off x="228600" y="2133600"/>
            <a:ext cx="2102367" cy="1371600"/>
          </a:xfrm>
          <a:prstGeom prst="rect">
            <a:avLst/>
          </a:prstGeom>
          <a:ln w="19050" cap="sq">
            <a:solidFill>
              <a:srgbClr val="BC6B23"/>
            </a:solidFill>
            <a:prstDash val="solid"/>
            <a:miter lim="800000"/>
          </a:ln>
          <a:effectLst>
            <a:outerShdw blurRad="50800" dist="38100" dir="2700000" algn="tl" rotWithShape="0">
              <a:srgbClr val="000000">
                <a:alpha val="43000"/>
              </a:srgbClr>
            </a:outerShdw>
          </a:effectLst>
        </p:spPr>
      </p:pic>
      <p:sp>
        <p:nvSpPr>
          <p:cNvPr id="10" name="Rectangle 9"/>
          <p:cNvSpPr/>
          <p:nvPr/>
        </p:nvSpPr>
        <p:spPr>
          <a:xfrm>
            <a:off x="0" y="6501861"/>
            <a:ext cx="9144000" cy="338554"/>
          </a:xfrm>
          <a:prstGeom prst="rect">
            <a:avLst/>
          </a:prstGeom>
          <a:solidFill>
            <a:srgbClr val="BC6B23"/>
          </a:solidFill>
          <a:ln>
            <a:solidFill>
              <a:schemeClr val="tx1"/>
            </a:solidFill>
          </a:ln>
          <a:scene3d>
            <a:camera prst="orthographicFront"/>
            <a:lightRig rig="threePt" dir="t"/>
          </a:scene3d>
          <a:sp3d>
            <a:bevelT/>
          </a:sp3d>
        </p:spPr>
        <p:txBody>
          <a:bodyPr wrap="square">
            <a:spAutoFit/>
          </a:bodyPr>
          <a:lstStyle/>
          <a:p>
            <a:r>
              <a:rPr lang="en-US" sz="1600" b="1" dirty="0"/>
              <a:t>Extirpated: </a:t>
            </a:r>
            <a:r>
              <a:rPr lang="en-US" sz="1600" dirty="0"/>
              <a:t>a species no longer found in its native range, but exists elsewhere (not extinct)</a:t>
            </a:r>
          </a:p>
        </p:txBody>
      </p:sp>
    </p:spTree>
    <p:extLst>
      <p:ext uri="{BB962C8B-B14F-4D97-AF65-F5344CB8AC3E}">
        <p14:creationId xmlns:p14="http://schemas.microsoft.com/office/powerpoint/2010/main" val="2315357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990600"/>
            <a:ext cx="9144000" cy="58674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6374" t="10939" r="811"/>
          <a:stretch/>
        </p:blipFill>
        <p:spPr>
          <a:xfrm>
            <a:off x="0" y="278969"/>
            <a:ext cx="9144000" cy="6582906"/>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7" name="Picture 6" descr="PGCfinal.jpg"/>
          <p:cNvPicPr>
            <a:picLocks noChangeAspect="1"/>
          </p:cNvPicPr>
          <p:nvPr/>
        </p:nvPicPr>
        <p:blipFill>
          <a:blip r:embed="rId4" cstate="print">
            <a:clrChange>
              <a:clrFrom>
                <a:srgbClr val="FFFFFF"/>
              </a:clrFrom>
              <a:clrTo>
                <a:srgbClr val="FFFFFF">
                  <a:alpha val="0"/>
                </a:srgbClr>
              </a:clrTo>
            </a:clrChange>
          </a:blip>
          <a:srcRect r="4762" b="72619"/>
          <a:stretch>
            <a:fillRect/>
          </a:stretch>
        </p:blipFill>
        <p:spPr>
          <a:xfrm>
            <a:off x="0" y="0"/>
            <a:ext cx="9144000" cy="1752600"/>
          </a:xfrm>
          <a:prstGeom prst="rect">
            <a:avLst/>
          </a:prstGeom>
          <a:noFill/>
          <a:ln>
            <a:noFill/>
          </a:ln>
        </p:spPr>
      </p:pic>
      <p:sp>
        <p:nvSpPr>
          <p:cNvPr id="8" name="TextBox 7"/>
          <p:cNvSpPr txBox="1"/>
          <p:nvPr/>
        </p:nvSpPr>
        <p:spPr>
          <a:xfrm>
            <a:off x="1676400" y="88164"/>
            <a:ext cx="7467600" cy="1015663"/>
          </a:xfrm>
          <a:prstGeom prst="rect">
            <a:avLst/>
          </a:prstGeom>
          <a:noFill/>
        </p:spPr>
        <p:txBody>
          <a:bodyPr wrap="square" rtlCol="0">
            <a:spAutoFit/>
          </a:bodyPr>
          <a:lstStyle/>
          <a:p>
            <a:pPr algn="ctr"/>
            <a:r>
              <a:rPr lang="en-US" sz="4400" dirty="0">
                <a:solidFill>
                  <a:schemeClr val="bg1"/>
                </a:solidFill>
                <a:latin typeface="Gloucester MT Extra Condensed" pitchFamily="18" charset="0"/>
              </a:rPr>
              <a:t> </a:t>
            </a:r>
            <a:r>
              <a:rPr lang="en-US" sz="6000" dirty="0">
                <a:solidFill>
                  <a:schemeClr val="bg1"/>
                </a:solidFill>
                <a:latin typeface="Gloucester MT Extra Condensed" pitchFamily="18" charset="0"/>
              </a:rPr>
              <a:t>Recovered </a:t>
            </a:r>
            <a:endParaRPr lang="en-US" sz="8000" dirty="0">
              <a:solidFill>
                <a:schemeClr val="bg1"/>
              </a:solidFill>
              <a:latin typeface="Gloucester MT Extra Condensed" pitchFamily="18" charset="0"/>
            </a:endParaRPr>
          </a:p>
        </p:txBody>
      </p:sp>
      <p:sp>
        <p:nvSpPr>
          <p:cNvPr id="10" name="Rectangle 9"/>
          <p:cNvSpPr/>
          <p:nvPr/>
        </p:nvSpPr>
        <p:spPr>
          <a:xfrm>
            <a:off x="0" y="5473005"/>
            <a:ext cx="9144000" cy="1384995"/>
          </a:xfrm>
          <a:prstGeom prst="rect">
            <a:avLst/>
          </a:prstGeom>
          <a:solidFill>
            <a:srgbClr val="BC6B23"/>
          </a:solidFill>
          <a:ln>
            <a:solidFill>
              <a:schemeClr val="tx1"/>
            </a:solidFill>
          </a:ln>
          <a:scene3d>
            <a:camera prst="orthographicFront"/>
            <a:lightRig rig="threePt" dir="t"/>
          </a:scene3d>
          <a:sp3d>
            <a:bevelT/>
          </a:sp3d>
        </p:spPr>
        <p:txBody>
          <a:bodyPr wrap="square">
            <a:spAutoFit/>
          </a:bodyPr>
          <a:lstStyle/>
          <a:p>
            <a:r>
              <a:rPr lang="en-US" sz="2800" b="1" dirty="0"/>
              <a:t>Recovered: </a:t>
            </a:r>
            <a:r>
              <a:rPr lang="en-US" sz="2800" dirty="0"/>
              <a:t>the status of a species is to the point that protection under the Endangered Species Act is no longer necessary. </a:t>
            </a:r>
          </a:p>
        </p:txBody>
      </p:sp>
      <p:pic>
        <p:nvPicPr>
          <p:cNvPr id="4" name="Picture 3"/>
          <p:cNvPicPr>
            <a:picLocks noChangeAspect="1"/>
          </p:cNvPicPr>
          <p:nvPr/>
        </p:nvPicPr>
        <p:blipFill rotWithShape="1">
          <a:blip r:embed="rId5"/>
          <a:srcRect l="19540" t="43104" r="61395" b="42996"/>
          <a:stretch/>
        </p:blipFill>
        <p:spPr>
          <a:xfrm>
            <a:off x="609601" y="2057400"/>
            <a:ext cx="2743200" cy="1075038"/>
          </a:xfrm>
          <a:prstGeom prst="rect">
            <a:avLst/>
          </a:prstGeom>
          <a:ln w="38100" cap="sq">
            <a:solidFill>
              <a:srgbClr val="BC6B23"/>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91087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990600"/>
            <a:ext cx="9144000" cy="58674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4" name="Picture 4" descr="https://www.pgc.pa.gov/Wildlife/EndangeredandThreatened/PublishingImages/Indiana_Bat3.jpg"/>
          <p:cNvPicPr>
            <a:picLocks noChangeAspect="1" noChangeArrowheads="1"/>
          </p:cNvPicPr>
          <p:nvPr/>
        </p:nvPicPr>
        <p:blipFill rotWithShape="1">
          <a:blip r:embed="rId3">
            <a:extLst>
              <a:ext uri="{28A0092B-C50C-407E-A947-70E740481C1C}">
                <a14:useLocalDpi xmlns:a14="http://schemas.microsoft.com/office/drawing/2010/main" val="0"/>
              </a:ext>
            </a:extLst>
          </a:blip>
          <a:srcRect t="17350"/>
          <a:stretch/>
        </p:blipFill>
        <p:spPr bwMode="auto">
          <a:xfrm>
            <a:off x="0" y="642551"/>
            <a:ext cx="9144000" cy="6291649"/>
          </a:xfrm>
          <a:prstGeom prst="rect">
            <a:avLst/>
          </a:prstGeom>
          <a:noFill/>
          <a:ln w="57150">
            <a:noFill/>
          </a:ln>
          <a:extLst>
            <a:ext uri="{909E8E84-426E-40DD-AFC4-6F175D3DCCD1}">
              <a14:hiddenFill xmlns:a14="http://schemas.microsoft.com/office/drawing/2010/main">
                <a:solidFill>
                  <a:srgbClr val="FFFFFF"/>
                </a:solidFill>
              </a14:hiddenFill>
            </a:ext>
          </a:extLst>
        </p:spPr>
      </p:pic>
      <p:pic>
        <p:nvPicPr>
          <p:cNvPr id="7" name="Picture 6" descr="PGCfinal.jpg"/>
          <p:cNvPicPr>
            <a:picLocks noChangeAspect="1"/>
          </p:cNvPicPr>
          <p:nvPr/>
        </p:nvPicPr>
        <p:blipFill>
          <a:blip r:embed="rId4" cstate="print">
            <a:clrChange>
              <a:clrFrom>
                <a:srgbClr val="FFFFFF"/>
              </a:clrFrom>
              <a:clrTo>
                <a:srgbClr val="FFFFFF">
                  <a:alpha val="0"/>
                </a:srgbClr>
              </a:clrTo>
            </a:clrChange>
          </a:blip>
          <a:srcRect r="4762" b="72619"/>
          <a:stretch>
            <a:fillRect/>
          </a:stretch>
        </p:blipFill>
        <p:spPr>
          <a:xfrm>
            <a:off x="0" y="0"/>
            <a:ext cx="9144000" cy="1752600"/>
          </a:xfrm>
          <a:prstGeom prst="rect">
            <a:avLst/>
          </a:prstGeom>
          <a:noFill/>
          <a:ln>
            <a:noFill/>
          </a:ln>
        </p:spPr>
      </p:pic>
      <p:sp>
        <p:nvSpPr>
          <p:cNvPr id="13" name="TextBox 12"/>
          <p:cNvSpPr txBox="1"/>
          <p:nvPr/>
        </p:nvSpPr>
        <p:spPr>
          <a:xfrm rot="20838082">
            <a:off x="6365958" y="1173244"/>
            <a:ext cx="2426946" cy="646331"/>
          </a:xfrm>
          <a:prstGeom prst="rect">
            <a:avLst/>
          </a:prstGeom>
          <a:solidFill>
            <a:schemeClr val="bg1"/>
          </a:solidFill>
          <a:ln>
            <a:solidFill>
              <a:srgbClr val="C00000"/>
            </a:solidFill>
          </a:ln>
        </p:spPr>
        <p:txBody>
          <a:bodyPr wrap="none" rtlCol="0">
            <a:spAutoFit/>
          </a:bodyPr>
          <a:lstStyle/>
          <a:p>
            <a:pPr algn="ctr"/>
            <a:r>
              <a:rPr lang="en-US" sz="3600" dirty="0">
                <a:solidFill>
                  <a:srgbClr val="BC6B23"/>
                </a:solidFill>
              </a:rPr>
              <a:t>Endangered</a:t>
            </a:r>
          </a:p>
        </p:txBody>
      </p:sp>
      <p:sp>
        <p:nvSpPr>
          <p:cNvPr id="9" name="TextBox 8">
            <a:extLst>
              <a:ext uri="{FF2B5EF4-FFF2-40B4-BE49-F238E27FC236}">
                <a16:creationId xmlns:a16="http://schemas.microsoft.com/office/drawing/2014/main" id="{D2EE25AB-94F7-4557-B5DD-EA847552B129}"/>
              </a:ext>
            </a:extLst>
          </p:cNvPr>
          <p:cNvSpPr txBox="1"/>
          <p:nvPr/>
        </p:nvSpPr>
        <p:spPr>
          <a:xfrm>
            <a:off x="1676400" y="88164"/>
            <a:ext cx="7467600" cy="1015663"/>
          </a:xfrm>
          <a:prstGeom prst="rect">
            <a:avLst/>
          </a:prstGeom>
          <a:noFill/>
        </p:spPr>
        <p:txBody>
          <a:bodyPr wrap="square" rtlCol="0">
            <a:spAutoFit/>
          </a:bodyPr>
          <a:lstStyle/>
          <a:p>
            <a:pPr algn="ctr"/>
            <a:r>
              <a:rPr lang="en-US" sz="4400" dirty="0">
                <a:solidFill>
                  <a:schemeClr val="bg1"/>
                </a:solidFill>
                <a:latin typeface="Gloucester MT Extra Condensed" pitchFamily="18" charset="0"/>
              </a:rPr>
              <a:t> </a:t>
            </a:r>
            <a:r>
              <a:rPr lang="en-US" sz="6000" dirty="0">
                <a:solidFill>
                  <a:schemeClr val="bg1"/>
                </a:solidFill>
                <a:latin typeface="Gloucester MT Extra Condensed" pitchFamily="18" charset="0"/>
              </a:rPr>
              <a:t>Indiana</a:t>
            </a:r>
            <a:r>
              <a:rPr lang="en-US" sz="5400" dirty="0">
                <a:solidFill>
                  <a:schemeClr val="bg1"/>
                </a:solidFill>
                <a:latin typeface="Gloucester MT Extra Condensed" pitchFamily="18" charset="0"/>
              </a:rPr>
              <a:t> Bat </a:t>
            </a:r>
            <a:endParaRPr lang="en-US" sz="8000" dirty="0">
              <a:solidFill>
                <a:schemeClr val="bg1"/>
              </a:solidFill>
              <a:latin typeface="Gloucester MT Extra Condensed" pitchFamily="18" charset="0"/>
            </a:endParaRPr>
          </a:p>
        </p:txBody>
      </p:sp>
    </p:spTree>
    <p:extLst>
      <p:ext uri="{BB962C8B-B14F-4D97-AF65-F5344CB8AC3E}">
        <p14:creationId xmlns:p14="http://schemas.microsoft.com/office/powerpoint/2010/main" val="20767951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990600"/>
            <a:ext cx="9144000" cy="58674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200" y="3497973"/>
            <a:ext cx="6019800" cy="3392978"/>
          </a:xfrm>
          <a:prstGeom prst="rect">
            <a:avLst/>
          </a:prstGeom>
        </p:spPr>
      </p:pic>
      <p:pic>
        <p:nvPicPr>
          <p:cNvPr id="12" name="Picture 2" descr="http://www.portal.state.pa.us/portal/server.pt/gateway/PTARGS_0_2_112129_9109_615025_43/http%3B/pubcontent.state.pa.us/publishedcontent/publish/marketingsites/game_commission/content/wildlife/wildlife_diseases/white_nose_syndrome/wns_ci_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636"/>
          <a:stretch/>
        </p:blipFill>
        <p:spPr bwMode="auto">
          <a:xfrm>
            <a:off x="3103508" y="304800"/>
            <a:ext cx="6040492" cy="3581400"/>
          </a:xfrm>
          <a:prstGeom prst="rect">
            <a:avLst/>
          </a:prstGeom>
          <a:noFill/>
          <a:ln w="28575">
            <a:noFill/>
          </a:ln>
          <a:extLst>
            <a:ext uri="{909E8E84-426E-40DD-AFC4-6F175D3DCCD1}">
              <a14:hiddenFill xmlns:a14="http://schemas.microsoft.com/office/drawing/2010/main">
                <a:solidFill>
                  <a:srgbClr val="FFFFFF"/>
                </a:solidFill>
              </a14:hiddenFill>
            </a:ext>
          </a:extLst>
        </p:spPr>
      </p:pic>
      <p:pic>
        <p:nvPicPr>
          <p:cNvPr id="10" name="Picture 2" descr="http://gmhbgsrv22v.pa.lcl/pgcnet/thumbnail.aspx?imageky=6698&amp;height=1164&amp;width=1745"/>
          <p:cNvPicPr>
            <a:picLocks noChangeAspect="1" noChangeArrowheads="1"/>
          </p:cNvPicPr>
          <p:nvPr/>
        </p:nvPicPr>
        <p:blipFill rotWithShape="1">
          <a:blip r:embed="rId5" cstate="print"/>
          <a:srcRect l="32614" r="31818" b="3835"/>
          <a:stretch/>
        </p:blipFill>
        <p:spPr bwMode="auto">
          <a:xfrm>
            <a:off x="0" y="1066800"/>
            <a:ext cx="3163330" cy="5796762"/>
          </a:xfrm>
          <a:prstGeom prst="rect">
            <a:avLst/>
          </a:prstGeom>
          <a:noFill/>
          <a:ln w="28575">
            <a:noFill/>
          </a:ln>
        </p:spPr>
      </p:pic>
      <p:pic>
        <p:nvPicPr>
          <p:cNvPr id="7" name="Picture 6" descr="PGCfinal.jpg"/>
          <p:cNvPicPr>
            <a:picLocks noChangeAspect="1"/>
          </p:cNvPicPr>
          <p:nvPr/>
        </p:nvPicPr>
        <p:blipFill>
          <a:blip r:embed="rId6" cstate="print">
            <a:clrChange>
              <a:clrFrom>
                <a:srgbClr val="FFFFFF"/>
              </a:clrFrom>
              <a:clrTo>
                <a:srgbClr val="FFFFFF">
                  <a:alpha val="0"/>
                </a:srgbClr>
              </a:clrTo>
            </a:clrChange>
          </a:blip>
          <a:srcRect r="4762" b="72619"/>
          <a:stretch>
            <a:fillRect/>
          </a:stretch>
        </p:blipFill>
        <p:spPr>
          <a:xfrm>
            <a:off x="0" y="0"/>
            <a:ext cx="9144000" cy="1752600"/>
          </a:xfrm>
          <a:prstGeom prst="rect">
            <a:avLst/>
          </a:prstGeom>
          <a:noFill/>
          <a:ln>
            <a:noFill/>
          </a:ln>
        </p:spPr>
      </p:pic>
      <p:sp>
        <p:nvSpPr>
          <p:cNvPr id="3" name="TextBox 2"/>
          <p:cNvSpPr txBox="1"/>
          <p:nvPr/>
        </p:nvSpPr>
        <p:spPr>
          <a:xfrm>
            <a:off x="16790" y="6548713"/>
            <a:ext cx="2101537" cy="276999"/>
          </a:xfrm>
          <a:prstGeom prst="rect">
            <a:avLst/>
          </a:prstGeom>
          <a:noFill/>
        </p:spPr>
        <p:txBody>
          <a:bodyPr wrap="none" rtlCol="0">
            <a:spAutoFit/>
          </a:bodyPr>
          <a:lstStyle/>
          <a:p>
            <a:r>
              <a:rPr lang="en-US" sz="1200" dirty="0">
                <a:solidFill>
                  <a:schemeClr val="bg1"/>
                </a:solidFill>
              </a:rPr>
              <a:t>Photos courtesy of: Joe </a:t>
            </a:r>
            <a:r>
              <a:rPr lang="en-US" sz="1200" dirty="0" err="1">
                <a:solidFill>
                  <a:schemeClr val="bg1"/>
                </a:solidFill>
              </a:rPr>
              <a:t>Kosack</a:t>
            </a:r>
            <a:endParaRPr lang="en-US" sz="1200" dirty="0">
              <a:solidFill>
                <a:schemeClr val="bg1"/>
              </a:solidFill>
            </a:endParaRPr>
          </a:p>
        </p:txBody>
      </p:sp>
      <p:sp>
        <p:nvSpPr>
          <p:cNvPr id="9" name="TextBox 8">
            <a:extLst>
              <a:ext uri="{FF2B5EF4-FFF2-40B4-BE49-F238E27FC236}">
                <a16:creationId xmlns:a16="http://schemas.microsoft.com/office/drawing/2014/main" id="{F7FB4150-8970-44CC-8DCF-1CFC2555310B}"/>
              </a:ext>
            </a:extLst>
          </p:cNvPr>
          <p:cNvSpPr txBox="1"/>
          <p:nvPr/>
        </p:nvSpPr>
        <p:spPr>
          <a:xfrm>
            <a:off x="1676400" y="88164"/>
            <a:ext cx="7467600" cy="1015663"/>
          </a:xfrm>
          <a:prstGeom prst="rect">
            <a:avLst/>
          </a:prstGeom>
          <a:noFill/>
        </p:spPr>
        <p:txBody>
          <a:bodyPr wrap="square" rtlCol="0">
            <a:spAutoFit/>
          </a:bodyPr>
          <a:lstStyle/>
          <a:p>
            <a:pPr algn="ctr"/>
            <a:r>
              <a:rPr lang="en-US" sz="4400" dirty="0">
                <a:solidFill>
                  <a:schemeClr val="bg1"/>
                </a:solidFill>
                <a:latin typeface="Gloucester MT Extra Condensed" pitchFamily="18" charset="0"/>
              </a:rPr>
              <a:t> </a:t>
            </a:r>
            <a:r>
              <a:rPr lang="en-US" sz="6000" dirty="0">
                <a:solidFill>
                  <a:schemeClr val="bg1"/>
                </a:solidFill>
                <a:latin typeface="Gloucester MT Extra Condensed" pitchFamily="18" charset="0"/>
              </a:rPr>
              <a:t>WNS</a:t>
            </a:r>
            <a:endParaRPr lang="en-US" sz="8000" dirty="0">
              <a:solidFill>
                <a:schemeClr val="bg1"/>
              </a:solidFill>
              <a:latin typeface="Gloucester MT Extra Condensed" pitchFamily="18" charset="0"/>
            </a:endParaRPr>
          </a:p>
        </p:txBody>
      </p:sp>
    </p:spTree>
    <p:extLst>
      <p:ext uri="{BB962C8B-B14F-4D97-AF65-F5344CB8AC3E}">
        <p14:creationId xmlns:p14="http://schemas.microsoft.com/office/powerpoint/2010/main" val="25071645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990600"/>
            <a:ext cx="9144000" cy="58674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http://gmhbgsrv22v.pa.lcl/pgcnet/thumbnail.aspx?imageky=4240&amp;height=1727&amp;width=2590"/>
          <p:cNvPicPr>
            <a:picLocks noChangeAspect="1" noChangeArrowheads="1"/>
          </p:cNvPicPr>
          <p:nvPr/>
        </p:nvPicPr>
        <p:blipFill rotWithShape="1">
          <a:blip r:embed="rId3" cstate="print"/>
          <a:srcRect b="2750"/>
          <a:stretch/>
        </p:blipFill>
        <p:spPr bwMode="auto">
          <a:xfrm>
            <a:off x="0" y="716044"/>
            <a:ext cx="9147824" cy="6176075"/>
          </a:xfrm>
          <a:prstGeom prst="rect">
            <a:avLst/>
          </a:prstGeom>
          <a:noFill/>
          <a:ln w="76200">
            <a:noFill/>
          </a:ln>
        </p:spPr>
      </p:pic>
      <p:pic>
        <p:nvPicPr>
          <p:cNvPr id="7" name="Picture 6" descr="PGCfinal.jpg"/>
          <p:cNvPicPr>
            <a:picLocks noChangeAspect="1"/>
          </p:cNvPicPr>
          <p:nvPr/>
        </p:nvPicPr>
        <p:blipFill>
          <a:blip r:embed="rId4" cstate="print">
            <a:clrChange>
              <a:clrFrom>
                <a:srgbClr val="FFFFFF"/>
              </a:clrFrom>
              <a:clrTo>
                <a:srgbClr val="FFFFFF">
                  <a:alpha val="0"/>
                </a:srgbClr>
              </a:clrTo>
            </a:clrChange>
          </a:blip>
          <a:srcRect r="4762" b="72619"/>
          <a:stretch>
            <a:fillRect/>
          </a:stretch>
        </p:blipFill>
        <p:spPr>
          <a:xfrm>
            <a:off x="0" y="0"/>
            <a:ext cx="9144000" cy="1752600"/>
          </a:xfrm>
          <a:prstGeom prst="rect">
            <a:avLst/>
          </a:prstGeom>
          <a:noFill/>
          <a:ln>
            <a:noFill/>
          </a:ln>
        </p:spPr>
      </p:pic>
      <p:sp>
        <p:nvSpPr>
          <p:cNvPr id="11" name="Rectangle 10"/>
          <p:cNvSpPr/>
          <p:nvPr/>
        </p:nvSpPr>
        <p:spPr>
          <a:xfrm>
            <a:off x="228600" y="6578418"/>
            <a:ext cx="2111155" cy="276999"/>
          </a:xfrm>
          <a:prstGeom prst="rect">
            <a:avLst/>
          </a:prstGeom>
        </p:spPr>
        <p:txBody>
          <a:bodyPr wrap="none">
            <a:spAutoFit/>
          </a:bodyPr>
          <a:lstStyle/>
          <a:p>
            <a:r>
              <a:rPr lang="en-US" sz="1200" dirty="0">
                <a:solidFill>
                  <a:schemeClr val="bg1"/>
                </a:solidFill>
              </a:rPr>
              <a:t>Photo courtesy of : Joe Kosack </a:t>
            </a:r>
          </a:p>
        </p:txBody>
      </p:sp>
      <p:sp>
        <p:nvSpPr>
          <p:cNvPr id="13" name="TextBox 12"/>
          <p:cNvSpPr txBox="1"/>
          <p:nvPr/>
        </p:nvSpPr>
        <p:spPr>
          <a:xfrm rot="20838082">
            <a:off x="5825504" y="1160430"/>
            <a:ext cx="3003643" cy="646331"/>
          </a:xfrm>
          <a:prstGeom prst="rect">
            <a:avLst/>
          </a:prstGeom>
          <a:solidFill>
            <a:schemeClr val="bg1"/>
          </a:solidFill>
          <a:ln>
            <a:solidFill>
              <a:srgbClr val="C00000"/>
            </a:solidFill>
          </a:ln>
        </p:spPr>
        <p:txBody>
          <a:bodyPr wrap="none" rtlCol="0">
            <a:spAutoFit/>
          </a:bodyPr>
          <a:lstStyle/>
          <a:p>
            <a:pPr algn="ctr"/>
            <a:r>
              <a:rPr lang="en-US" sz="3600" dirty="0">
                <a:solidFill>
                  <a:srgbClr val="BC6B23"/>
                </a:solidFill>
              </a:rPr>
              <a:t>PA Endangered</a:t>
            </a:r>
          </a:p>
        </p:txBody>
      </p:sp>
      <p:sp>
        <p:nvSpPr>
          <p:cNvPr id="10" name="TextBox 9">
            <a:extLst>
              <a:ext uri="{FF2B5EF4-FFF2-40B4-BE49-F238E27FC236}">
                <a16:creationId xmlns:a16="http://schemas.microsoft.com/office/drawing/2014/main" id="{DD43AA1D-3CE0-4116-98FB-D112507A424B}"/>
              </a:ext>
            </a:extLst>
          </p:cNvPr>
          <p:cNvSpPr txBox="1"/>
          <p:nvPr/>
        </p:nvSpPr>
        <p:spPr>
          <a:xfrm>
            <a:off x="1284177" y="16109"/>
            <a:ext cx="7467600" cy="1015663"/>
          </a:xfrm>
          <a:prstGeom prst="rect">
            <a:avLst/>
          </a:prstGeom>
          <a:noFill/>
        </p:spPr>
        <p:txBody>
          <a:bodyPr wrap="square" rtlCol="0">
            <a:spAutoFit/>
          </a:bodyPr>
          <a:lstStyle/>
          <a:p>
            <a:pPr algn="ctr"/>
            <a:r>
              <a:rPr lang="en-US" sz="4400" dirty="0">
                <a:solidFill>
                  <a:schemeClr val="bg1"/>
                </a:solidFill>
                <a:latin typeface="Gloucester MT Extra Condensed" pitchFamily="18" charset="0"/>
              </a:rPr>
              <a:t> </a:t>
            </a:r>
            <a:r>
              <a:rPr lang="en-US" sz="6000" dirty="0">
                <a:solidFill>
                  <a:schemeClr val="bg1"/>
                </a:solidFill>
                <a:latin typeface="Gloucester MT Extra Condensed" pitchFamily="18" charset="0"/>
              </a:rPr>
              <a:t>Little Brown Bat</a:t>
            </a:r>
          </a:p>
        </p:txBody>
      </p:sp>
    </p:spTree>
    <p:extLst>
      <p:ext uri="{BB962C8B-B14F-4D97-AF65-F5344CB8AC3E}">
        <p14:creationId xmlns:p14="http://schemas.microsoft.com/office/powerpoint/2010/main" val="13649378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990600"/>
            <a:ext cx="9144000" cy="5867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PGCfinal.jpg"/>
          <p:cNvPicPr>
            <a:picLocks noChangeAspect="1"/>
          </p:cNvPicPr>
          <p:nvPr/>
        </p:nvPicPr>
        <p:blipFill>
          <a:blip r:embed="rId3" cstate="print">
            <a:clrChange>
              <a:clrFrom>
                <a:srgbClr val="FFFFFF"/>
              </a:clrFrom>
              <a:clrTo>
                <a:srgbClr val="FFFFFF">
                  <a:alpha val="0"/>
                </a:srgbClr>
              </a:clrTo>
            </a:clrChange>
          </a:blip>
          <a:srcRect r="4762" b="72619"/>
          <a:stretch>
            <a:fillRect/>
          </a:stretch>
        </p:blipFill>
        <p:spPr>
          <a:xfrm>
            <a:off x="0" y="0"/>
            <a:ext cx="9144000" cy="1752600"/>
          </a:xfrm>
          <a:prstGeom prst="rect">
            <a:avLst/>
          </a:prstGeom>
          <a:noFill/>
          <a:ln>
            <a:noFill/>
          </a:ln>
        </p:spPr>
      </p:pic>
      <p:sp>
        <p:nvSpPr>
          <p:cNvPr id="8" name="TextBox 7"/>
          <p:cNvSpPr txBox="1"/>
          <p:nvPr/>
        </p:nvSpPr>
        <p:spPr>
          <a:xfrm>
            <a:off x="1676400" y="-76200"/>
            <a:ext cx="7467600" cy="1015663"/>
          </a:xfrm>
          <a:prstGeom prst="rect">
            <a:avLst/>
          </a:prstGeom>
          <a:noFill/>
        </p:spPr>
        <p:txBody>
          <a:bodyPr wrap="square" rtlCol="0">
            <a:spAutoFit/>
          </a:bodyPr>
          <a:lstStyle/>
          <a:p>
            <a:pPr algn="ctr"/>
            <a:r>
              <a:rPr lang="en-US" sz="4400" dirty="0">
                <a:solidFill>
                  <a:schemeClr val="bg1"/>
                </a:solidFill>
                <a:latin typeface="Gloucester MT Extra Condensed" pitchFamily="18" charset="0"/>
              </a:rPr>
              <a:t> </a:t>
            </a:r>
            <a:r>
              <a:rPr lang="en-US" sz="6000" dirty="0">
                <a:solidFill>
                  <a:schemeClr val="bg1"/>
                </a:solidFill>
                <a:latin typeface="Gloucester MT Extra Condensed" pitchFamily="18" charset="0"/>
              </a:rPr>
              <a:t>Pennsylvania Biodiversity</a:t>
            </a:r>
            <a:endParaRPr lang="en-US" sz="7200" dirty="0">
              <a:solidFill>
                <a:schemeClr val="bg1"/>
              </a:solidFill>
              <a:latin typeface="Gloucester MT Extra Condensed" pitchFamily="18" charset="0"/>
            </a:endParaRPr>
          </a:p>
        </p:txBody>
      </p:sp>
      <p:pic>
        <p:nvPicPr>
          <p:cNvPr id="3" name="Picture 2"/>
          <p:cNvPicPr>
            <a:picLocks noChangeAspect="1"/>
          </p:cNvPicPr>
          <p:nvPr/>
        </p:nvPicPr>
        <p:blipFill rotWithShape="1">
          <a:blip r:embed="rId4"/>
          <a:srcRect l="22325" t="26096" r="35116" b="22418"/>
          <a:stretch/>
        </p:blipFill>
        <p:spPr>
          <a:xfrm rot="582667">
            <a:off x="-157039" y="1137312"/>
            <a:ext cx="9491702" cy="6172200"/>
          </a:xfrm>
          <a:prstGeom prst="rect">
            <a:avLst/>
          </a:prstGeom>
        </p:spPr>
      </p:pic>
      <p:grpSp>
        <p:nvGrpSpPr>
          <p:cNvPr id="9" name="Group 8">
            <a:extLst>
              <a:ext uri="{FF2B5EF4-FFF2-40B4-BE49-F238E27FC236}">
                <a16:creationId xmlns:a16="http://schemas.microsoft.com/office/drawing/2014/main" id="{9FE15D3F-02E0-4F60-B394-F2CE69F15D39}"/>
              </a:ext>
            </a:extLst>
          </p:cNvPr>
          <p:cNvGrpSpPr/>
          <p:nvPr/>
        </p:nvGrpSpPr>
        <p:grpSpPr>
          <a:xfrm rot="20514426">
            <a:off x="565651" y="2531062"/>
            <a:ext cx="2820491" cy="1638225"/>
            <a:chOff x="-4232216" y="2662836"/>
            <a:chExt cx="4799144" cy="3121152"/>
          </a:xfrm>
        </p:grpSpPr>
        <p:pic>
          <p:nvPicPr>
            <p:cNvPr id="5" name="Picture 4">
              <a:extLst>
                <a:ext uri="{FF2B5EF4-FFF2-40B4-BE49-F238E27FC236}">
                  <a16:creationId xmlns:a16="http://schemas.microsoft.com/office/drawing/2014/main" id="{E8337A8D-F7F7-48CA-88B3-CAF7D05004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4800" y="2662836"/>
              <a:ext cx="4681728" cy="31211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E0D739BA-DCBB-4F7D-BC4F-CF7E2423B908}"/>
                </a:ext>
              </a:extLst>
            </p:cNvPr>
            <p:cNvSpPr txBox="1"/>
            <p:nvPr/>
          </p:nvSpPr>
          <p:spPr>
            <a:xfrm>
              <a:off x="-4232216" y="5339337"/>
              <a:ext cx="1729960" cy="246221"/>
            </a:xfrm>
            <a:prstGeom prst="rect">
              <a:avLst/>
            </a:prstGeom>
            <a:noFill/>
          </p:spPr>
          <p:txBody>
            <a:bodyPr wrap="none" rtlCol="0">
              <a:spAutoFit/>
            </a:bodyPr>
            <a:lstStyle/>
            <a:p>
              <a:r>
                <a:rPr lang="en-US" sz="1000" dirty="0"/>
                <a:t>Photo courtesy of: Joe Kosack</a:t>
              </a:r>
            </a:p>
          </p:txBody>
        </p:sp>
      </p:grpSp>
      <p:grpSp>
        <p:nvGrpSpPr>
          <p:cNvPr id="13" name="Group 12">
            <a:extLst>
              <a:ext uri="{FF2B5EF4-FFF2-40B4-BE49-F238E27FC236}">
                <a16:creationId xmlns:a16="http://schemas.microsoft.com/office/drawing/2014/main" id="{7582AB92-6A7E-4B79-9319-FD05D538A704}"/>
              </a:ext>
            </a:extLst>
          </p:cNvPr>
          <p:cNvGrpSpPr/>
          <p:nvPr/>
        </p:nvGrpSpPr>
        <p:grpSpPr>
          <a:xfrm>
            <a:off x="4035369" y="2512446"/>
            <a:ext cx="2749662" cy="1915964"/>
            <a:chOff x="4035369" y="2512446"/>
            <a:chExt cx="2749662" cy="1915964"/>
          </a:xfrm>
        </p:grpSpPr>
        <p:pic>
          <p:nvPicPr>
            <p:cNvPr id="11" name="Picture 10">
              <a:extLst>
                <a:ext uri="{FF2B5EF4-FFF2-40B4-BE49-F238E27FC236}">
                  <a16:creationId xmlns:a16="http://schemas.microsoft.com/office/drawing/2014/main" id="{B5014AEE-D673-4C30-9B1D-87889374C0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379477">
              <a:off x="4035369" y="2512446"/>
              <a:ext cx="2749662" cy="18331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a:extLst>
                <a:ext uri="{FF2B5EF4-FFF2-40B4-BE49-F238E27FC236}">
                  <a16:creationId xmlns:a16="http://schemas.microsoft.com/office/drawing/2014/main" id="{45C95581-8C9B-4092-B448-2AA36A9C6CD5}"/>
                </a:ext>
              </a:extLst>
            </p:cNvPr>
            <p:cNvSpPr txBox="1"/>
            <p:nvPr/>
          </p:nvSpPr>
          <p:spPr>
            <a:xfrm rot="20415217">
              <a:off x="4331491" y="4182189"/>
              <a:ext cx="1819729" cy="246221"/>
            </a:xfrm>
            <a:prstGeom prst="rect">
              <a:avLst/>
            </a:prstGeom>
            <a:noFill/>
          </p:spPr>
          <p:txBody>
            <a:bodyPr wrap="none" rtlCol="0">
              <a:spAutoFit/>
            </a:bodyPr>
            <a:lstStyle/>
            <a:p>
              <a:r>
                <a:rPr lang="en-US" sz="1000" dirty="0"/>
                <a:t>Photo courtesy of: Jacob Dingel</a:t>
              </a:r>
            </a:p>
          </p:txBody>
        </p:sp>
      </p:grpSp>
      <p:grpSp>
        <p:nvGrpSpPr>
          <p:cNvPr id="17" name="Group 16">
            <a:extLst>
              <a:ext uri="{FF2B5EF4-FFF2-40B4-BE49-F238E27FC236}">
                <a16:creationId xmlns:a16="http://schemas.microsoft.com/office/drawing/2014/main" id="{725DB698-266B-44EF-A8D5-534198A8C485}"/>
              </a:ext>
            </a:extLst>
          </p:cNvPr>
          <p:cNvGrpSpPr/>
          <p:nvPr/>
        </p:nvGrpSpPr>
        <p:grpSpPr>
          <a:xfrm>
            <a:off x="3068628" y="4849037"/>
            <a:ext cx="2560430" cy="1705245"/>
            <a:chOff x="3068628" y="4849037"/>
            <a:chExt cx="2560430" cy="1705245"/>
          </a:xfrm>
        </p:grpSpPr>
        <p:pic>
          <p:nvPicPr>
            <p:cNvPr id="15" name="Picture 14">
              <a:extLst>
                <a:ext uri="{FF2B5EF4-FFF2-40B4-BE49-F238E27FC236}">
                  <a16:creationId xmlns:a16="http://schemas.microsoft.com/office/drawing/2014/main" id="{042616AB-C795-499C-87D8-489A5276F3D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050018">
              <a:off x="3068628" y="4849037"/>
              <a:ext cx="2549541" cy="17052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Box 15">
              <a:extLst>
                <a:ext uri="{FF2B5EF4-FFF2-40B4-BE49-F238E27FC236}">
                  <a16:creationId xmlns:a16="http://schemas.microsoft.com/office/drawing/2014/main" id="{7F68EA24-E436-4D57-9B70-50BEFF4E9572}"/>
                </a:ext>
              </a:extLst>
            </p:cNvPr>
            <p:cNvSpPr txBox="1"/>
            <p:nvPr/>
          </p:nvSpPr>
          <p:spPr>
            <a:xfrm rot="20943955">
              <a:off x="3809329" y="6216466"/>
              <a:ext cx="1819729" cy="246221"/>
            </a:xfrm>
            <a:prstGeom prst="rect">
              <a:avLst/>
            </a:prstGeom>
            <a:noFill/>
          </p:spPr>
          <p:txBody>
            <a:bodyPr wrap="none" rtlCol="0">
              <a:spAutoFit/>
            </a:bodyPr>
            <a:lstStyle/>
            <a:p>
              <a:r>
                <a:rPr lang="en-US" sz="1000" dirty="0"/>
                <a:t>Photo courtesy of: Jacob Dingel</a:t>
              </a:r>
            </a:p>
          </p:txBody>
        </p:sp>
      </p:grpSp>
      <p:grpSp>
        <p:nvGrpSpPr>
          <p:cNvPr id="21" name="Group 20">
            <a:extLst>
              <a:ext uri="{FF2B5EF4-FFF2-40B4-BE49-F238E27FC236}">
                <a16:creationId xmlns:a16="http://schemas.microsoft.com/office/drawing/2014/main" id="{FBEB5A6A-C4CB-4783-A641-ACFEC38FFE17}"/>
              </a:ext>
            </a:extLst>
          </p:cNvPr>
          <p:cNvGrpSpPr/>
          <p:nvPr/>
        </p:nvGrpSpPr>
        <p:grpSpPr>
          <a:xfrm>
            <a:off x="0" y="1864131"/>
            <a:ext cx="9144000" cy="4993869"/>
            <a:chOff x="0" y="1864131"/>
            <a:chExt cx="9144000" cy="4993869"/>
          </a:xfrm>
        </p:grpSpPr>
        <p:pic>
          <p:nvPicPr>
            <p:cNvPr id="19" name="Picture 18">
              <a:extLst>
                <a:ext uri="{FF2B5EF4-FFF2-40B4-BE49-F238E27FC236}">
                  <a16:creationId xmlns:a16="http://schemas.microsoft.com/office/drawing/2014/main" id="{DD011979-3AA4-4A32-BCE7-D039FC670BE2}"/>
                </a:ext>
              </a:extLst>
            </p:cNvPr>
            <p:cNvPicPr>
              <a:picLocks noChangeAspect="1"/>
            </p:cNvPicPr>
            <p:nvPr/>
          </p:nvPicPr>
          <p:blipFill rotWithShape="1">
            <a:blip r:embed="rId8">
              <a:extLst>
                <a:ext uri="{28A0092B-C50C-407E-A947-70E740481C1C}">
                  <a14:useLocalDpi xmlns:a14="http://schemas.microsoft.com/office/drawing/2010/main" val="0"/>
                </a:ext>
              </a:extLst>
            </a:blip>
            <a:srcRect r="51172"/>
            <a:stretch/>
          </p:blipFill>
          <p:spPr>
            <a:xfrm>
              <a:off x="0" y="1864131"/>
              <a:ext cx="9144000" cy="4993869"/>
            </a:xfrm>
            <a:prstGeom prst="rect">
              <a:avLst/>
            </a:prstGeom>
          </p:spPr>
        </p:pic>
        <p:sp>
          <p:nvSpPr>
            <p:cNvPr id="20" name="TextBox 19">
              <a:extLst>
                <a:ext uri="{FF2B5EF4-FFF2-40B4-BE49-F238E27FC236}">
                  <a16:creationId xmlns:a16="http://schemas.microsoft.com/office/drawing/2014/main" id="{F98E03E8-5B99-4C78-BD3A-AF22DE0AE05C}"/>
                </a:ext>
              </a:extLst>
            </p:cNvPr>
            <p:cNvSpPr txBox="1"/>
            <p:nvPr/>
          </p:nvSpPr>
          <p:spPr>
            <a:xfrm>
              <a:off x="5998607" y="6377136"/>
              <a:ext cx="2952475" cy="369332"/>
            </a:xfrm>
            <a:prstGeom prst="rect">
              <a:avLst/>
            </a:prstGeom>
            <a:noFill/>
          </p:spPr>
          <p:txBody>
            <a:bodyPr wrap="none" rtlCol="0">
              <a:spAutoFit/>
            </a:bodyPr>
            <a:lstStyle/>
            <a:p>
              <a:r>
                <a:rPr lang="en-US" dirty="0"/>
                <a:t>Photo courtesy of: Hal Korber</a:t>
              </a:r>
            </a:p>
          </p:txBody>
        </p:sp>
      </p:grpSp>
      <p:sp>
        <p:nvSpPr>
          <p:cNvPr id="2" name="Rectangle 1"/>
          <p:cNvSpPr/>
          <p:nvPr/>
        </p:nvSpPr>
        <p:spPr>
          <a:xfrm>
            <a:off x="0" y="6211669"/>
            <a:ext cx="6019800" cy="646331"/>
          </a:xfrm>
          <a:prstGeom prst="rect">
            <a:avLst/>
          </a:prstGeom>
          <a:noFill/>
        </p:spPr>
        <p:txBody>
          <a:bodyPr wrap="square" lIns="91440" tIns="45720" rIns="91440" bIns="45720">
            <a:spAutoFit/>
          </a:bodyPr>
          <a:lstStyle/>
          <a:p>
            <a:pPr algn="ctr"/>
            <a:r>
              <a:rPr lang="en-US" sz="3600" b="1" cap="none" spc="0" dirty="0">
                <a:ln w="6600">
                  <a:solidFill>
                    <a:schemeClr val="accent2"/>
                  </a:solidFill>
                  <a:prstDash val="solid"/>
                </a:ln>
                <a:solidFill>
                  <a:srgbClr val="FFFFFF"/>
                </a:solidFill>
                <a:effectLst>
                  <a:outerShdw dist="38100" dir="2700000" algn="tl" rotWithShape="0">
                    <a:schemeClr val="accent2"/>
                  </a:outerShdw>
                </a:effectLst>
              </a:rPr>
              <a:t>“bio” (life)</a:t>
            </a:r>
            <a:r>
              <a:rPr lang="en-US" sz="3600" b="1" dirty="0">
                <a:ln w="6600">
                  <a:solidFill>
                    <a:schemeClr val="accent2"/>
                  </a:solidFill>
                  <a:prstDash val="solid"/>
                </a:ln>
                <a:solidFill>
                  <a:srgbClr val="FFFFFF"/>
                </a:solidFill>
                <a:effectLst>
                  <a:outerShdw dist="38100" dir="2700000" algn="tl" rotWithShape="0">
                    <a:schemeClr val="accent2"/>
                  </a:outerShdw>
                </a:effectLst>
              </a:rPr>
              <a:t>“diversity” (variety)</a:t>
            </a:r>
            <a:endParaRPr lang="en-US" sz="36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488735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066800"/>
            <a:ext cx="9144000" cy="58674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97A4244B-E789-4FC2-8080-D64408A68F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552" b="20448"/>
          <a:stretch/>
        </p:blipFill>
        <p:spPr bwMode="auto">
          <a:xfrm>
            <a:off x="-37476" y="381000"/>
            <a:ext cx="9196465" cy="6553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GCfinal.jpg"/>
          <p:cNvPicPr>
            <a:picLocks noChangeAspect="1"/>
          </p:cNvPicPr>
          <p:nvPr/>
        </p:nvPicPr>
        <p:blipFill>
          <a:blip r:embed="rId4" cstate="print">
            <a:clrChange>
              <a:clrFrom>
                <a:srgbClr val="FFFFFF"/>
              </a:clrFrom>
              <a:clrTo>
                <a:srgbClr val="FFFFFF">
                  <a:alpha val="0"/>
                </a:srgbClr>
              </a:clrTo>
            </a:clrChange>
          </a:blip>
          <a:srcRect r="4762" b="72619"/>
          <a:stretch>
            <a:fillRect/>
          </a:stretch>
        </p:blipFill>
        <p:spPr>
          <a:xfrm>
            <a:off x="0" y="0"/>
            <a:ext cx="9144000" cy="1752600"/>
          </a:xfrm>
          <a:prstGeom prst="rect">
            <a:avLst/>
          </a:prstGeom>
          <a:noFill/>
          <a:ln>
            <a:noFill/>
          </a:ln>
        </p:spPr>
      </p:pic>
      <p:sp>
        <p:nvSpPr>
          <p:cNvPr id="10" name="TextBox 9"/>
          <p:cNvSpPr txBox="1"/>
          <p:nvPr/>
        </p:nvSpPr>
        <p:spPr>
          <a:xfrm rot="20838082">
            <a:off x="6103994" y="1922431"/>
            <a:ext cx="3003643" cy="646331"/>
          </a:xfrm>
          <a:prstGeom prst="rect">
            <a:avLst/>
          </a:prstGeom>
          <a:solidFill>
            <a:schemeClr val="bg1"/>
          </a:solidFill>
          <a:ln>
            <a:solidFill>
              <a:srgbClr val="C00000"/>
            </a:solidFill>
          </a:ln>
        </p:spPr>
        <p:txBody>
          <a:bodyPr wrap="none" rtlCol="0">
            <a:spAutoFit/>
          </a:bodyPr>
          <a:lstStyle/>
          <a:p>
            <a:pPr algn="ctr"/>
            <a:r>
              <a:rPr lang="en-US" sz="3600" dirty="0">
                <a:solidFill>
                  <a:srgbClr val="BC6B23"/>
                </a:solidFill>
              </a:rPr>
              <a:t>PA Endangered</a:t>
            </a:r>
          </a:p>
        </p:txBody>
      </p:sp>
      <p:sp>
        <p:nvSpPr>
          <p:cNvPr id="12" name="TextBox 11"/>
          <p:cNvSpPr txBox="1"/>
          <p:nvPr/>
        </p:nvSpPr>
        <p:spPr>
          <a:xfrm rot="20838082">
            <a:off x="6138383" y="1164019"/>
            <a:ext cx="2343014" cy="646331"/>
          </a:xfrm>
          <a:prstGeom prst="rect">
            <a:avLst/>
          </a:prstGeom>
          <a:solidFill>
            <a:schemeClr val="bg1"/>
          </a:solidFill>
          <a:ln>
            <a:solidFill>
              <a:srgbClr val="C00000"/>
            </a:solidFill>
          </a:ln>
        </p:spPr>
        <p:txBody>
          <a:bodyPr wrap="none" rtlCol="0">
            <a:spAutoFit/>
          </a:bodyPr>
          <a:lstStyle/>
          <a:p>
            <a:pPr algn="ctr"/>
            <a:r>
              <a:rPr lang="en-US" sz="3600" dirty="0">
                <a:solidFill>
                  <a:srgbClr val="BC6B23"/>
                </a:solidFill>
              </a:rPr>
              <a:t>Threatened</a:t>
            </a:r>
          </a:p>
        </p:txBody>
      </p:sp>
      <p:sp>
        <p:nvSpPr>
          <p:cNvPr id="2" name="Rectangle 1">
            <a:extLst>
              <a:ext uri="{FF2B5EF4-FFF2-40B4-BE49-F238E27FC236}">
                <a16:creationId xmlns:a16="http://schemas.microsoft.com/office/drawing/2014/main" id="{B43A917B-743D-4C1D-AE8B-FBDB49239600}"/>
              </a:ext>
            </a:extLst>
          </p:cNvPr>
          <p:cNvSpPr/>
          <p:nvPr/>
        </p:nvSpPr>
        <p:spPr>
          <a:xfrm>
            <a:off x="37475" y="6642556"/>
            <a:ext cx="4572000" cy="215444"/>
          </a:xfrm>
          <a:prstGeom prst="rect">
            <a:avLst/>
          </a:prstGeom>
        </p:spPr>
        <p:txBody>
          <a:bodyPr>
            <a:spAutoFit/>
          </a:bodyPr>
          <a:lstStyle/>
          <a:p>
            <a:r>
              <a:rPr lang="en-US" sz="800" dirty="0" err="1"/>
              <a:t>Jomegat</a:t>
            </a:r>
            <a:r>
              <a:rPr lang="en-US" sz="800" dirty="0"/>
              <a:t>, CC BY-SA 3.0 &lt;https://creativecommons.org/licenses/by-sa/3.0&gt;, via Wikimedia Commons</a:t>
            </a:r>
          </a:p>
        </p:txBody>
      </p:sp>
      <p:sp>
        <p:nvSpPr>
          <p:cNvPr id="9" name="TextBox 8">
            <a:extLst>
              <a:ext uri="{FF2B5EF4-FFF2-40B4-BE49-F238E27FC236}">
                <a16:creationId xmlns:a16="http://schemas.microsoft.com/office/drawing/2014/main" id="{56F3264E-BD79-468E-8EC3-278AD2BEA61F}"/>
              </a:ext>
            </a:extLst>
          </p:cNvPr>
          <p:cNvSpPr txBox="1"/>
          <p:nvPr/>
        </p:nvSpPr>
        <p:spPr>
          <a:xfrm>
            <a:off x="1728865" y="-29497"/>
            <a:ext cx="7467600" cy="1015663"/>
          </a:xfrm>
          <a:prstGeom prst="rect">
            <a:avLst/>
          </a:prstGeom>
          <a:noFill/>
        </p:spPr>
        <p:txBody>
          <a:bodyPr wrap="square" rtlCol="0">
            <a:spAutoFit/>
          </a:bodyPr>
          <a:lstStyle/>
          <a:p>
            <a:pPr algn="ctr"/>
            <a:r>
              <a:rPr lang="en-US" sz="4400" dirty="0">
                <a:solidFill>
                  <a:schemeClr val="bg1"/>
                </a:solidFill>
                <a:latin typeface="Gloucester MT Extra Condensed" pitchFamily="18" charset="0"/>
              </a:rPr>
              <a:t> </a:t>
            </a:r>
            <a:r>
              <a:rPr lang="en-US" sz="6000" dirty="0">
                <a:solidFill>
                  <a:schemeClr val="bg1"/>
                </a:solidFill>
                <a:latin typeface="Gloucester MT Extra Condensed" pitchFamily="18" charset="0"/>
              </a:rPr>
              <a:t>Northern Long-eared Bat</a:t>
            </a:r>
            <a:endParaRPr lang="en-US" sz="8000" dirty="0">
              <a:solidFill>
                <a:schemeClr val="bg1"/>
              </a:solidFill>
              <a:latin typeface="Gloucester MT Extra Condensed" pitchFamily="18" charset="0"/>
            </a:endParaRPr>
          </a:p>
        </p:txBody>
      </p:sp>
    </p:spTree>
    <p:extLst>
      <p:ext uri="{BB962C8B-B14F-4D97-AF65-F5344CB8AC3E}">
        <p14:creationId xmlns:p14="http://schemas.microsoft.com/office/powerpoint/2010/main" val="33239240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990600"/>
            <a:ext cx="9144000" cy="58674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Piping Plover 3 image"/>
          <p:cNvPicPr>
            <a:picLocks noChangeAspect="1" noChangeArrowheads="1"/>
          </p:cNvPicPr>
          <p:nvPr/>
        </p:nvPicPr>
        <p:blipFill rotWithShape="1">
          <a:blip r:embed="rId3">
            <a:extLst>
              <a:ext uri="{28A0092B-C50C-407E-A947-70E740481C1C}">
                <a14:useLocalDpi xmlns:a14="http://schemas.microsoft.com/office/drawing/2010/main" val="0"/>
              </a:ext>
            </a:extLst>
          </a:blip>
          <a:srcRect l="14366"/>
          <a:stretch/>
        </p:blipFill>
        <p:spPr bwMode="auto">
          <a:xfrm>
            <a:off x="0" y="790170"/>
            <a:ext cx="4996250" cy="606783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 Piping Plover 2 image"/>
          <p:cNvPicPr>
            <a:picLocks noChangeAspect="1" noChangeArrowheads="1"/>
          </p:cNvPicPr>
          <p:nvPr/>
        </p:nvPicPr>
        <p:blipFill rotWithShape="1">
          <a:blip r:embed="rId4">
            <a:extLst>
              <a:ext uri="{28A0092B-C50C-407E-A947-70E740481C1C}">
                <a14:useLocalDpi xmlns:a14="http://schemas.microsoft.com/office/drawing/2010/main" val="0"/>
              </a:ext>
            </a:extLst>
          </a:blip>
          <a:srcRect r="12698"/>
          <a:stretch/>
        </p:blipFill>
        <p:spPr bwMode="auto">
          <a:xfrm>
            <a:off x="4953000" y="1289302"/>
            <a:ext cx="4191000" cy="556869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GCfinal.jpg"/>
          <p:cNvPicPr>
            <a:picLocks noChangeAspect="1"/>
          </p:cNvPicPr>
          <p:nvPr/>
        </p:nvPicPr>
        <p:blipFill>
          <a:blip r:embed="rId5" cstate="print">
            <a:clrChange>
              <a:clrFrom>
                <a:srgbClr val="FFFFFF"/>
              </a:clrFrom>
              <a:clrTo>
                <a:srgbClr val="FFFFFF">
                  <a:alpha val="0"/>
                </a:srgbClr>
              </a:clrTo>
            </a:clrChange>
          </a:blip>
          <a:srcRect r="4762" b="72619"/>
          <a:stretch>
            <a:fillRect/>
          </a:stretch>
        </p:blipFill>
        <p:spPr>
          <a:xfrm>
            <a:off x="0" y="0"/>
            <a:ext cx="9144000" cy="1752600"/>
          </a:xfrm>
          <a:prstGeom prst="rect">
            <a:avLst/>
          </a:prstGeom>
          <a:noFill/>
          <a:ln>
            <a:noFill/>
          </a:ln>
        </p:spPr>
      </p:pic>
      <p:sp>
        <p:nvSpPr>
          <p:cNvPr id="5" name="TextBox 4"/>
          <p:cNvSpPr txBox="1"/>
          <p:nvPr/>
        </p:nvSpPr>
        <p:spPr>
          <a:xfrm rot="20838082">
            <a:off x="4689558" y="1020845"/>
            <a:ext cx="2426946" cy="646331"/>
          </a:xfrm>
          <a:prstGeom prst="rect">
            <a:avLst/>
          </a:prstGeom>
          <a:solidFill>
            <a:schemeClr val="bg1"/>
          </a:solidFill>
          <a:ln>
            <a:solidFill>
              <a:srgbClr val="C00000"/>
            </a:solidFill>
          </a:ln>
        </p:spPr>
        <p:txBody>
          <a:bodyPr wrap="none" rtlCol="0">
            <a:spAutoFit/>
          </a:bodyPr>
          <a:lstStyle/>
          <a:p>
            <a:pPr algn="ctr"/>
            <a:r>
              <a:rPr lang="en-US" sz="3600" dirty="0">
                <a:solidFill>
                  <a:srgbClr val="BC6B23"/>
                </a:solidFill>
              </a:rPr>
              <a:t>Endangered</a:t>
            </a:r>
          </a:p>
        </p:txBody>
      </p:sp>
      <p:sp>
        <p:nvSpPr>
          <p:cNvPr id="6" name="TextBox 5"/>
          <p:cNvSpPr txBox="1"/>
          <p:nvPr/>
        </p:nvSpPr>
        <p:spPr>
          <a:xfrm rot="20838082">
            <a:off x="6758602" y="1240219"/>
            <a:ext cx="2343014" cy="646331"/>
          </a:xfrm>
          <a:prstGeom prst="rect">
            <a:avLst/>
          </a:prstGeom>
          <a:solidFill>
            <a:schemeClr val="bg1"/>
          </a:solidFill>
          <a:ln>
            <a:solidFill>
              <a:srgbClr val="C00000"/>
            </a:solidFill>
          </a:ln>
        </p:spPr>
        <p:txBody>
          <a:bodyPr wrap="none" rtlCol="0">
            <a:spAutoFit/>
          </a:bodyPr>
          <a:lstStyle/>
          <a:p>
            <a:pPr algn="ctr"/>
            <a:r>
              <a:rPr lang="en-US" sz="3600" dirty="0">
                <a:solidFill>
                  <a:srgbClr val="BC6B23"/>
                </a:solidFill>
              </a:rPr>
              <a:t>Threatened</a:t>
            </a:r>
          </a:p>
        </p:txBody>
      </p:sp>
      <p:sp>
        <p:nvSpPr>
          <p:cNvPr id="10" name="TextBox 9">
            <a:extLst>
              <a:ext uri="{FF2B5EF4-FFF2-40B4-BE49-F238E27FC236}">
                <a16:creationId xmlns:a16="http://schemas.microsoft.com/office/drawing/2014/main" id="{0F331F7D-8485-4965-8294-23F7FD22E2E6}"/>
              </a:ext>
            </a:extLst>
          </p:cNvPr>
          <p:cNvSpPr txBox="1"/>
          <p:nvPr/>
        </p:nvSpPr>
        <p:spPr>
          <a:xfrm>
            <a:off x="1676400" y="-25065"/>
            <a:ext cx="7467600" cy="1015663"/>
          </a:xfrm>
          <a:prstGeom prst="rect">
            <a:avLst/>
          </a:prstGeom>
          <a:noFill/>
        </p:spPr>
        <p:txBody>
          <a:bodyPr wrap="square" rtlCol="0">
            <a:spAutoFit/>
          </a:bodyPr>
          <a:lstStyle/>
          <a:p>
            <a:pPr algn="ctr"/>
            <a:r>
              <a:rPr lang="en-US" sz="4400" dirty="0">
                <a:solidFill>
                  <a:schemeClr val="bg1"/>
                </a:solidFill>
                <a:latin typeface="Gloucester MT Extra Condensed" pitchFamily="18" charset="0"/>
              </a:rPr>
              <a:t> </a:t>
            </a:r>
            <a:r>
              <a:rPr lang="en-US" sz="6000" dirty="0">
                <a:solidFill>
                  <a:schemeClr val="bg1"/>
                </a:solidFill>
                <a:latin typeface="Gloucester MT Extra Condensed" pitchFamily="18" charset="0"/>
              </a:rPr>
              <a:t>Piping Plover</a:t>
            </a:r>
            <a:endParaRPr lang="en-US" sz="8000" dirty="0">
              <a:solidFill>
                <a:schemeClr val="bg1"/>
              </a:solidFill>
              <a:latin typeface="Gloucester MT Extra Condensed" pitchFamily="18" charset="0"/>
            </a:endParaRPr>
          </a:p>
        </p:txBody>
      </p:sp>
    </p:spTree>
    <p:extLst>
      <p:ext uri="{BB962C8B-B14F-4D97-AF65-F5344CB8AC3E}">
        <p14:creationId xmlns:p14="http://schemas.microsoft.com/office/powerpoint/2010/main" val="4807822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990600"/>
            <a:ext cx="9144000" cy="5867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Northern Flying Squirrel"/>
          <p:cNvPicPr>
            <a:picLocks noChangeAspect="1" noChangeArrowheads="1"/>
          </p:cNvPicPr>
          <p:nvPr/>
        </p:nvPicPr>
        <p:blipFill rotWithShape="1">
          <a:blip r:embed="rId3">
            <a:extLst>
              <a:ext uri="{28A0092B-C50C-407E-A947-70E740481C1C}">
                <a14:useLocalDpi xmlns:a14="http://schemas.microsoft.com/office/drawing/2010/main" val="0"/>
              </a:ext>
            </a:extLst>
          </a:blip>
          <a:srcRect t="8494"/>
          <a:stretch/>
        </p:blipFill>
        <p:spPr bwMode="auto">
          <a:xfrm>
            <a:off x="685800" y="1049705"/>
            <a:ext cx="7772400" cy="58082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GCfinal.jpg"/>
          <p:cNvPicPr>
            <a:picLocks noChangeAspect="1"/>
          </p:cNvPicPr>
          <p:nvPr/>
        </p:nvPicPr>
        <p:blipFill>
          <a:blip r:embed="rId4" cstate="print">
            <a:clrChange>
              <a:clrFrom>
                <a:srgbClr val="FFFFFF"/>
              </a:clrFrom>
              <a:clrTo>
                <a:srgbClr val="FFFFFF">
                  <a:alpha val="0"/>
                </a:srgbClr>
              </a:clrTo>
            </a:clrChange>
          </a:blip>
          <a:srcRect r="4762" b="72619"/>
          <a:stretch>
            <a:fillRect/>
          </a:stretch>
        </p:blipFill>
        <p:spPr>
          <a:xfrm>
            <a:off x="0" y="0"/>
            <a:ext cx="9144000" cy="1752600"/>
          </a:xfrm>
          <a:prstGeom prst="rect">
            <a:avLst/>
          </a:prstGeom>
          <a:noFill/>
          <a:ln>
            <a:noFill/>
          </a:ln>
        </p:spPr>
      </p:pic>
      <p:sp>
        <p:nvSpPr>
          <p:cNvPr id="5" name="TextBox 4"/>
          <p:cNvSpPr txBox="1"/>
          <p:nvPr/>
        </p:nvSpPr>
        <p:spPr>
          <a:xfrm rot="20838082">
            <a:off x="1863104" y="1236629"/>
            <a:ext cx="3003643" cy="646331"/>
          </a:xfrm>
          <a:prstGeom prst="rect">
            <a:avLst/>
          </a:prstGeom>
          <a:solidFill>
            <a:schemeClr val="bg1"/>
          </a:solidFill>
          <a:ln>
            <a:solidFill>
              <a:srgbClr val="C00000"/>
            </a:solidFill>
          </a:ln>
        </p:spPr>
        <p:txBody>
          <a:bodyPr wrap="none" rtlCol="0">
            <a:spAutoFit/>
          </a:bodyPr>
          <a:lstStyle/>
          <a:p>
            <a:pPr algn="ctr"/>
            <a:r>
              <a:rPr lang="en-US" sz="3600" dirty="0">
                <a:solidFill>
                  <a:srgbClr val="BC6B23"/>
                </a:solidFill>
              </a:rPr>
              <a:t>PA Endangered</a:t>
            </a:r>
          </a:p>
        </p:txBody>
      </p:sp>
      <p:sp>
        <p:nvSpPr>
          <p:cNvPr id="10" name="TextBox 9">
            <a:extLst>
              <a:ext uri="{FF2B5EF4-FFF2-40B4-BE49-F238E27FC236}">
                <a16:creationId xmlns:a16="http://schemas.microsoft.com/office/drawing/2014/main" id="{D4515529-CE08-4DB8-B249-548F29F57F86}"/>
              </a:ext>
            </a:extLst>
          </p:cNvPr>
          <p:cNvSpPr txBox="1"/>
          <p:nvPr/>
        </p:nvSpPr>
        <p:spPr>
          <a:xfrm>
            <a:off x="1676400" y="88164"/>
            <a:ext cx="7467600" cy="1015663"/>
          </a:xfrm>
          <a:prstGeom prst="rect">
            <a:avLst/>
          </a:prstGeom>
          <a:noFill/>
        </p:spPr>
        <p:txBody>
          <a:bodyPr wrap="square" rtlCol="0">
            <a:spAutoFit/>
          </a:bodyPr>
          <a:lstStyle/>
          <a:p>
            <a:pPr algn="ctr"/>
            <a:r>
              <a:rPr lang="en-US" sz="4400" dirty="0">
                <a:solidFill>
                  <a:schemeClr val="bg1"/>
                </a:solidFill>
                <a:latin typeface="Gloucester MT Extra Condensed" pitchFamily="18" charset="0"/>
              </a:rPr>
              <a:t> </a:t>
            </a:r>
            <a:r>
              <a:rPr lang="en-US" sz="6000" dirty="0">
                <a:solidFill>
                  <a:schemeClr val="bg1"/>
                </a:solidFill>
                <a:latin typeface="Gloucester MT Extra Condensed" pitchFamily="18" charset="0"/>
              </a:rPr>
              <a:t>Northern Flying Squirrel </a:t>
            </a:r>
            <a:endParaRPr lang="en-US" sz="8000" dirty="0">
              <a:solidFill>
                <a:schemeClr val="bg1"/>
              </a:solidFill>
              <a:latin typeface="Gloucester MT Extra Condensed" pitchFamily="18" charset="0"/>
            </a:endParaRPr>
          </a:p>
        </p:txBody>
      </p:sp>
    </p:spTree>
    <p:extLst>
      <p:ext uri="{BB962C8B-B14F-4D97-AF65-F5344CB8AC3E}">
        <p14:creationId xmlns:p14="http://schemas.microsoft.com/office/powerpoint/2010/main" val="39408752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990600"/>
            <a:ext cx="9144000" cy="5867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descr="Short-Eared Ow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143000"/>
            <a:ext cx="7326923" cy="5715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GCfinal.jpg"/>
          <p:cNvPicPr>
            <a:picLocks noChangeAspect="1"/>
          </p:cNvPicPr>
          <p:nvPr/>
        </p:nvPicPr>
        <p:blipFill>
          <a:blip r:embed="rId4" cstate="print">
            <a:clrChange>
              <a:clrFrom>
                <a:srgbClr val="FFFFFF"/>
              </a:clrFrom>
              <a:clrTo>
                <a:srgbClr val="FFFFFF">
                  <a:alpha val="0"/>
                </a:srgbClr>
              </a:clrTo>
            </a:clrChange>
          </a:blip>
          <a:srcRect r="4762" b="72619"/>
          <a:stretch>
            <a:fillRect/>
          </a:stretch>
        </p:blipFill>
        <p:spPr>
          <a:xfrm>
            <a:off x="0" y="0"/>
            <a:ext cx="9144000" cy="1752600"/>
          </a:xfrm>
          <a:prstGeom prst="rect">
            <a:avLst/>
          </a:prstGeom>
          <a:noFill/>
          <a:ln>
            <a:noFill/>
          </a:ln>
        </p:spPr>
      </p:pic>
      <p:sp>
        <p:nvSpPr>
          <p:cNvPr id="8" name="TextBox 7"/>
          <p:cNvSpPr txBox="1"/>
          <p:nvPr/>
        </p:nvSpPr>
        <p:spPr>
          <a:xfrm>
            <a:off x="1676400" y="101767"/>
            <a:ext cx="7467600" cy="1015663"/>
          </a:xfrm>
          <a:prstGeom prst="rect">
            <a:avLst/>
          </a:prstGeom>
          <a:noFill/>
        </p:spPr>
        <p:txBody>
          <a:bodyPr wrap="square" rtlCol="0">
            <a:spAutoFit/>
          </a:bodyPr>
          <a:lstStyle/>
          <a:p>
            <a:pPr algn="ctr"/>
            <a:r>
              <a:rPr lang="en-US" sz="4400" dirty="0">
                <a:solidFill>
                  <a:schemeClr val="bg1"/>
                </a:solidFill>
                <a:latin typeface="Gloucester MT Extra Condensed" pitchFamily="18" charset="0"/>
              </a:rPr>
              <a:t> </a:t>
            </a:r>
            <a:r>
              <a:rPr lang="en-US" sz="6000" dirty="0">
                <a:solidFill>
                  <a:schemeClr val="bg1"/>
                </a:solidFill>
                <a:latin typeface="Gloucester MT Extra Condensed" pitchFamily="18" charset="0"/>
              </a:rPr>
              <a:t>Short-eared Owl</a:t>
            </a:r>
            <a:endParaRPr lang="en-US" sz="8000" dirty="0">
              <a:solidFill>
                <a:schemeClr val="bg1"/>
              </a:solidFill>
              <a:latin typeface="Gloucester MT Extra Condensed" pitchFamily="18" charset="0"/>
            </a:endParaRPr>
          </a:p>
        </p:txBody>
      </p:sp>
      <p:sp>
        <p:nvSpPr>
          <p:cNvPr id="5" name="TextBox 4"/>
          <p:cNvSpPr txBox="1"/>
          <p:nvPr/>
        </p:nvSpPr>
        <p:spPr>
          <a:xfrm rot="20838082">
            <a:off x="5825505" y="931830"/>
            <a:ext cx="3003643" cy="646331"/>
          </a:xfrm>
          <a:prstGeom prst="rect">
            <a:avLst/>
          </a:prstGeom>
          <a:solidFill>
            <a:schemeClr val="bg1"/>
          </a:solidFill>
          <a:ln>
            <a:solidFill>
              <a:srgbClr val="C00000"/>
            </a:solidFill>
          </a:ln>
        </p:spPr>
        <p:txBody>
          <a:bodyPr wrap="none" rtlCol="0">
            <a:spAutoFit/>
          </a:bodyPr>
          <a:lstStyle/>
          <a:p>
            <a:pPr algn="ctr"/>
            <a:r>
              <a:rPr lang="en-US" sz="3600" dirty="0">
                <a:solidFill>
                  <a:srgbClr val="BC6B23"/>
                </a:solidFill>
              </a:rPr>
              <a:t>PA Endangered</a:t>
            </a:r>
          </a:p>
        </p:txBody>
      </p:sp>
    </p:spTree>
    <p:extLst>
      <p:ext uri="{BB962C8B-B14F-4D97-AF65-F5344CB8AC3E}">
        <p14:creationId xmlns:p14="http://schemas.microsoft.com/office/powerpoint/2010/main" val="10386011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990600"/>
            <a:ext cx="9144000" cy="58674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mammal, rodent, squirrel&#10;&#10;Description automatically generated">
            <a:extLst>
              <a:ext uri="{FF2B5EF4-FFF2-40B4-BE49-F238E27FC236}">
                <a16:creationId xmlns:a16="http://schemas.microsoft.com/office/drawing/2014/main" id="{E13E71F7-E647-4957-AE76-67D8252A97CA}"/>
              </a:ext>
            </a:extLst>
          </p:cNvPr>
          <p:cNvPicPr>
            <a:picLocks noChangeAspect="1"/>
          </p:cNvPicPr>
          <p:nvPr/>
        </p:nvPicPr>
        <p:blipFill rotWithShape="1">
          <a:blip r:embed="rId3">
            <a:extLst>
              <a:ext uri="{28A0092B-C50C-407E-A947-70E740481C1C}">
                <a14:useLocalDpi xmlns:a14="http://schemas.microsoft.com/office/drawing/2010/main" val="0"/>
              </a:ext>
            </a:extLst>
          </a:blip>
          <a:srcRect l="20720" r="1"/>
          <a:stretch/>
        </p:blipFill>
        <p:spPr>
          <a:xfrm>
            <a:off x="0" y="381001"/>
            <a:ext cx="9128760" cy="6477000"/>
          </a:xfrm>
          <a:prstGeom prst="rect">
            <a:avLst/>
          </a:prstGeom>
        </p:spPr>
      </p:pic>
      <p:pic>
        <p:nvPicPr>
          <p:cNvPr id="7" name="Picture 6" descr="PGCfinal.jpg"/>
          <p:cNvPicPr>
            <a:picLocks noChangeAspect="1"/>
          </p:cNvPicPr>
          <p:nvPr/>
        </p:nvPicPr>
        <p:blipFill>
          <a:blip r:embed="rId4" cstate="print">
            <a:clrChange>
              <a:clrFrom>
                <a:srgbClr val="FFFFFF"/>
              </a:clrFrom>
              <a:clrTo>
                <a:srgbClr val="FFFFFF">
                  <a:alpha val="0"/>
                </a:srgbClr>
              </a:clrTo>
            </a:clrChange>
          </a:blip>
          <a:srcRect r="4762" b="72619"/>
          <a:stretch>
            <a:fillRect/>
          </a:stretch>
        </p:blipFill>
        <p:spPr>
          <a:xfrm>
            <a:off x="0" y="0"/>
            <a:ext cx="9144000" cy="1752600"/>
          </a:xfrm>
          <a:prstGeom prst="rect">
            <a:avLst/>
          </a:prstGeom>
          <a:noFill/>
          <a:ln>
            <a:noFill/>
          </a:ln>
        </p:spPr>
      </p:pic>
      <p:sp>
        <p:nvSpPr>
          <p:cNvPr id="8" name="TextBox 7"/>
          <p:cNvSpPr txBox="1"/>
          <p:nvPr/>
        </p:nvSpPr>
        <p:spPr>
          <a:xfrm>
            <a:off x="1661160" y="48447"/>
            <a:ext cx="7467600" cy="1015663"/>
          </a:xfrm>
          <a:prstGeom prst="rect">
            <a:avLst/>
          </a:prstGeom>
          <a:noFill/>
        </p:spPr>
        <p:txBody>
          <a:bodyPr wrap="square" rtlCol="0">
            <a:spAutoFit/>
          </a:bodyPr>
          <a:lstStyle/>
          <a:p>
            <a:pPr algn="ctr"/>
            <a:r>
              <a:rPr lang="en-US" sz="4400" dirty="0">
                <a:solidFill>
                  <a:schemeClr val="bg1"/>
                </a:solidFill>
                <a:latin typeface="Gloucester MT Extra Condensed" pitchFamily="18" charset="0"/>
              </a:rPr>
              <a:t> </a:t>
            </a:r>
            <a:r>
              <a:rPr lang="en-US" sz="6000" dirty="0">
                <a:solidFill>
                  <a:schemeClr val="bg1"/>
                </a:solidFill>
                <a:latin typeface="Gloucester MT Extra Condensed" pitchFamily="18" charset="0"/>
              </a:rPr>
              <a:t>Allegheny Woodrat</a:t>
            </a:r>
            <a:endParaRPr lang="en-US" sz="8000" dirty="0">
              <a:solidFill>
                <a:schemeClr val="bg1"/>
              </a:solidFill>
              <a:latin typeface="Gloucester MT Extra Condensed" pitchFamily="18" charset="0"/>
            </a:endParaRPr>
          </a:p>
        </p:txBody>
      </p:sp>
      <p:sp>
        <p:nvSpPr>
          <p:cNvPr id="5" name="TextBox 4"/>
          <p:cNvSpPr txBox="1"/>
          <p:nvPr/>
        </p:nvSpPr>
        <p:spPr>
          <a:xfrm rot="20838082">
            <a:off x="6022986" y="1079194"/>
            <a:ext cx="2919710" cy="646331"/>
          </a:xfrm>
          <a:prstGeom prst="rect">
            <a:avLst/>
          </a:prstGeom>
          <a:solidFill>
            <a:schemeClr val="bg1"/>
          </a:solidFill>
          <a:ln>
            <a:solidFill>
              <a:srgbClr val="C00000"/>
            </a:solidFill>
          </a:ln>
        </p:spPr>
        <p:txBody>
          <a:bodyPr wrap="none" rtlCol="0">
            <a:spAutoFit/>
          </a:bodyPr>
          <a:lstStyle/>
          <a:p>
            <a:pPr algn="ctr"/>
            <a:r>
              <a:rPr lang="en-US" sz="3600" dirty="0">
                <a:solidFill>
                  <a:srgbClr val="BC6B23"/>
                </a:solidFill>
              </a:rPr>
              <a:t>PA Threatened</a:t>
            </a:r>
          </a:p>
        </p:txBody>
      </p:sp>
      <p:pic>
        <p:nvPicPr>
          <p:cNvPr id="6" name="Picture 5">
            <a:extLst>
              <a:ext uri="{FF2B5EF4-FFF2-40B4-BE49-F238E27FC236}">
                <a16:creationId xmlns:a16="http://schemas.microsoft.com/office/drawing/2014/main" id="{3576781E-77F2-4658-A235-A8D8F76BCE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1617">
            <a:off x="5437251" y="2439626"/>
            <a:ext cx="3339228" cy="18783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D1A56367-BAF6-40B6-8A6A-C5B2D5FC14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54176">
            <a:off x="5430043" y="4532063"/>
            <a:ext cx="3316573" cy="18655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p:cNvSpPr txBox="1"/>
          <p:nvPr/>
        </p:nvSpPr>
        <p:spPr>
          <a:xfrm>
            <a:off x="228600" y="6565503"/>
            <a:ext cx="2325317" cy="276999"/>
          </a:xfrm>
          <a:prstGeom prst="rect">
            <a:avLst/>
          </a:prstGeom>
          <a:noFill/>
        </p:spPr>
        <p:txBody>
          <a:bodyPr wrap="none" rtlCol="0">
            <a:spAutoFit/>
          </a:bodyPr>
          <a:lstStyle/>
          <a:p>
            <a:r>
              <a:rPr lang="en-US" sz="1200" dirty="0"/>
              <a:t>Photos courtesy of: Mario </a:t>
            </a:r>
            <a:r>
              <a:rPr lang="en-US" sz="1200" dirty="0" err="1"/>
              <a:t>Giazzon</a:t>
            </a:r>
            <a:endParaRPr lang="en-US" sz="1200" dirty="0"/>
          </a:p>
        </p:txBody>
      </p:sp>
    </p:spTree>
    <p:extLst>
      <p:ext uri="{BB962C8B-B14F-4D97-AF65-F5344CB8AC3E}">
        <p14:creationId xmlns:p14="http://schemas.microsoft.com/office/powerpoint/2010/main" val="8206606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 photo description avail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GCfinal.jpg"/>
          <p:cNvPicPr>
            <a:picLocks noChangeAspect="1"/>
          </p:cNvPicPr>
          <p:nvPr/>
        </p:nvPicPr>
        <p:blipFill>
          <a:blip r:embed="rId4" cstate="print">
            <a:clrChange>
              <a:clrFrom>
                <a:srgbClr val="FFFFFF"/>
              </a:clrFrom>
              <a:clrTo>
                <a:srgbClr val="FFFFFF">
                  <a:alpha val="0"/>
                </a:srgbClr>
              </a:clrTo>
            </a:clrChange>
          </a:blip>
          <a:srcRect r="4762" b="72619"/>
          <a:stretch>
            <a:fillRect/>
          </a:stretch>
        </p:blipFill>
        <p:spPr>
          <a:xfrm>
            <a:off x="0" y="0"/>
            <a:ext cx="9144000" cy="1752600"/>
          </a:xfrm>
          <a:prstGeom prst="rect">
            <a:avLst/>
          </a:prstGeom>
          <a:noFill/>
          <a:ln>
            <a:noFill/>
          </a:ln>
        </p:spPr>
      </p:pic>
      <p:sp>
        <p:nvSpPr>
          <p:cNvPr id="8" name="TextBox 7"/>
          <p:cNvSpPr txBox="1"/>
          <p:nvPr/>
        </p:nvSpPr>
        <p:spPr>
          <a:xfrm>
            <a:off x="1585993" y="-92990"/>
            <a:ext cx="7543800" cy="1200329"/>
          </a:xfrm>
          <a:prstGeom prst="rect">
            <a:avLst/>
          </a:prstGeom>
          <a:noFill/>
        </p:spPr>
        <p:txBody>
          <a:bodyPr wrap="square" rtlCol="0">
            <a:spAutoFit/>
          </a:bodyPr>
          <a:lstStyle/>
          <a:p>
            <a:pPr algn="ctr"/>
            <a:r>
              <a:rPr lang="en-US" sz="7200" dirty="0">
                <a:solidFill>
                  <a:schemeClr val="bg1"/>
                </a:solidFill>
                <a:latin typeface="Gloucester MT Extra Condensed" pitchFamily="18" charset="0"/>
              </a:rPr>
              <a:t> </a:t>
            </a:r>
            <a:r>
              <a:rPr lang="en-US" sz="6000" dirty="0">
                <a:solidFill>
                  <a:schemeClr val="bg1"/>
                </a:solidFill>
                <a:latin typeface="Gloucester MT Extra Condensed" pitchFamily="18" charset="0"/>
              </a:rPr>
              <a:t>You Can Make A Difference</a:t>
            </a:r>
            <a:endParaRPr lang="en-US" sz="2000" dirty="0">
              <a:solidFill>
                <a:srgbClr val="BC6B23"/>
              </a:solidFill>
              <a:latin typeface="Gloucester MT Extra Condensed" pitchFamily="18" charset="0"/>
            </a:endParaRPr>
          </a:p>
        </p:txBody>
      </p:sp>
    </p:spTree>
    <p:extLst>
      <p:ext uri="{BB962C8B-B14F-4D97-AF65-F5344CB8AC3E}">
        <p14:creationId xmlns:p14="http://schemas.microsoft.com/office/powerpoint/2010/main" val="38147362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TRO.jpg"/>
          <p:cNvPicPr>
            <a:picLocks noChangeAspect="1"/>
          </p:cNvPicPr>
          <p:nvPr/>
        </p:nvPicPr>
        <p:blipFill>
          <a:blip r:embed="rId3" cstate="print"/>
          <a:stretch>
            <a:fillRect/>
          </a:stretch>
        </p:blipFill>
        <p:spPr>
          <a:xfrm>
            <a:off x="0" y="0"/>
            <a:ext cx="9144000" cy="6858000"/>
          </a:xfrm>
          <a:prstGeom prst="rect">
            <a:avLst/>
          </a:prstGeom>
        </p:spPr>
      </p:pic>
      <p:sp>
        <p:nvSpPr>
          <p:cNvPr id="10" name="TextBox 9"/>
          <p:cNvSpPr txBox="1"/>
          <p:nvPr/>
        </p:nvSpPr>
        <p:spPr>
          <a:xfrm>
            <a:off x="0" y="2667000"/>
            <a:ext cx="9144000" cy="1323439"/>
          </a:xfrm>
          <a:prstGeom prst="rect">
            <a:avLst/>
          </a:prstGeom>
          <a:noFill/>
        </p:spPr>
        <p:txBody>
          <a:bodyPr wrap="square" rtlCol="0">
            <a:spAutoFit/>
          </a:bodyPr>
          <a:lstStyle/>
          <a:p>
            <a:r>
              <a:rPr lang="en-US" sz="8000" dirty="0">
                <a:solidFill>
                  <a:srgbClr val="BC6B23"/>
                </a:solidFill>
                <a:latin typeface="Gloucester MT Extra Condensed" pitchFamily="18" charset="0"/>
              </a:rPr>
              <a:t>          Thank You! Questions?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990600"/>
            <a:ext cx="9144000" cy="5867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PGCfinal.jpg"/>
          <p:cNvPicPr>
            <a:picLocks noChangeAspect="1"/>
          </p:cNvPicPr>
          <p:nvPr/>
        </p:nvPicPr>
        <p:blipFill>
          <a:blip r:embed="rId3" cstate="print">
            <a:clrChange>
              <a:clrFrom>
                <a:srgbClr val="FFFFFF"/>
              </a:clrFrom>
              <a:clrTo>
                <a:srgbClr val="FFFFFF">
                  <a:alpha val="0"/>
                </a:srgbClr>
              </a:clrTo>
            </a:clrChange>
          </a:blip>
          <a:srcRect r="4762" b="72619"/>
          <a:stretch>
            <a:fillRect/>
          </a:stretch>
        </p:blipFill>
        <p:spPr>
          <a:xfrm>
            <a:off x="0" y="0"/>
            <a:ext cx="9144000" cy="1752600"/>
          </a:xfrm>
          <a:prstGeom prst="rect">
            <a:avLst/>
          </a:prstGeom>
          <a:noFill/>
          <a:ln>
            <a:noFill/>
          </a:ln>
        </p:spPr>
      </p:pic>
      <p:sp>
        <p:nvSpPr>
          <p:cNvPr id="8" name="TextBox 7"/>
          <p:cNvSpPr txBox="1"/>
          <p:nvPr/>
        </p:nvSpPr>
        <p:spPr>
          <a:xfrm>
            <a:off x="1676400" y="-76200"/>
            <a:ext cx="7467600" cy="1015663"/>
          </a:xfrm>
          <a:prstGeom prst="rect">
            <a:avLst/>
          </a:prstGeom>
          <a:noFill/>
        </p:spPr>
        <p:txBody>
          <a:bodyPr wrap="square" rtlCol="0">
            <a:spAutoFit/>
          </a:bodyPr>
          <a:lstStyle/>
          <a:p>
            <a:pPr algn="ctr"/>
            <a:r>
              <a:rPr lang="en-US" sz="4400" dirty="0">
                <a:solidFill>
                  <a:schemeClr val="bg1"/>
                </a:solidFill>
                <a:latin typeface="Gloucester MT Extra Condensed" pitchFamily="18" charset="0"/>
              </a:rPr>
              <a:t> </a:t>
            </a:r>
            <a:r>
              <a:rPr lang="en-US" sz="6000" dirty="0">
                <a:solidFill>
                  <a:schemeClr val="bg1"/>
                </a:solidFill>
                <a:latin typeface="Gloucester MT Extra Condensed" pitchFamily="18" charset="0"/>
              </a:rPr>
              <a:t>Pennsylvania Biodiversity</a:t>
            </a:r>
            <a:endParaRPr lang="en-US" sz="7200" dirty="0">
              <a:solidFill>
                <a:schemeClr val="bg1"/>
              </a:solidFill>
              <a:latin typeface="Gloucester MT Extra Condensed" pitchFamily="18" charset="0"/>
            </a:endParaRPr>
          </a:p>
        </p:txBody>
      </p:sp>
      <p:pic>
        <p:nvPicPr>
          <p:cNvPr id="3" name="Picture 2"/>
          <p:cNvPicPr>
            <a:picLocks noChangeAspect="1"/>
          </p:cNvPicPr>
          <p:nvPr/>
        </p:nvPicPr>
        <p:blipFill rotWithShape="1">
          <a:blip r:embed="rId4"/>
          <a:srcRect l="22325" t="26096" r="35116" b="22418"/>
          <a:stretch/>
        </p:blipFill>
        <p:spPr>
          <a:xfrm rot="582667">
            <a:off x="-157039" y="1137312"/>
            <a:ext cx="9491702" cy="6172200"/>
          </a:xfrm>
          <a:prstGeom prst="rect">
            <a:avLst/>
          </a:prstGeom>
        </p:spPr>
      </p:pic>
      <p:grpSp>
        <p:nvGrpSpPr>
          <p:cNvPr id="5" name="Group 4"/>
          <p:cNvGrpSpPr/>
          <p:nvPr/>
        </p:nvGrpSpPr>
        <p:grpSpPr>
          <a:xfrm rot="861023">
            <a:off x="4604890" y="1714386"/>
            <a:ext cx="2495412" cy="2196977"/>
            <a:chOff x="4222283" y="1934527"/>
            <a:chExt cx="2495412" cy="2196977"/>
          </a:xfrm>
        </p:grpSpPr>
        <p:pic>
          <p:nvPicPr>
            <p:cNvPr id="1028" name="Picture 4" descr="File:ChimneySwift2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963175">
              <a:off x="4222283" y="1934527"/>
              <a:ext cx="2179540" cy="21969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rot="20980529">
              <a:off x="4497128" y="3854844"/>
              <a:ext cx="2220567" cy="215444"/>
            </a:xfrm>
            <a:prstGeom prst="rect">
              <a:avLst/>
            </a:prstGeom>
          </p:spPr>
          <p:txBody>
            <a:bodyPr wrap="square">
              <a:spAutoFit/>
            </a:bodyPr>
            <a:lstStyle/>
            <a:p>
              <a:r>
                <a:rPr lang="en-US" sz="800" dirty="0">
                  <a:solidFill>
                    <a:srgbClr val="202122"/>
                  </a:solidFill>
                </a:rPr>
                <a:t>Chimney Swift (</a:t>
              </a:r>
              <a:r>
                <a:rPr lang="en-US" sz="800" i="1" dirty="0" err="1">
                  <a:solidFill>
                    <a:srgbClr val="202122"/>
                  </a:solidFill>
                </a:rPr>
                <a:t>Chaetura</a:t>
              </a:r>
              <a:r>
                <a:rPr lang="en-US" sz="800" i="1" dirty="0">
                  <a:solidFill>
                    <a:srgbClr val="202122"/>
                  </a:solidFill>
                </a:rPr>
                <a:t> </a:t>
              </a:r>
              <a:r>
                <a:rPr lang="en-US" sz="800" i="1" dirty="0" err="1">
                  <a:solidFill>
                    <a:srgbClr val="202122"/>
                  </a:solidFill>
                </a:rPr>
                <a:t>pelagica</a:t>
              </a:r>
              <a:r>
                <a:rPr lang="en-US" sz="800" dirty="0">
                  <a:solidFill>
                    <a:srgbClr val="202122"/>
                  </a:solidFill>
                </a:rPr>
                <a:t>) from US NPS</a:t>
              </a:r>
              <a:endParaRPr lang="en-US" sz="800" dirty="0"/>
            </a:p>
          </p:txBody>
        </p:sp>
      </p:grpSp>
      <p:pic>
        <p:nvPicPr>
          <p:cNvPr id="1032" name="Picture 8" descr="Starnose Scafini"/>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828" b="1558"/>
          <a:stretch/>
        </p:blipFill>
        <p:spPr bwMode="auto">
          <a:xfrm rot="20689050">
            <a:off x="459601" y="1875740"/>
            <a:ext cx="3487525" cy="1646955"/>
          </a:xfrm>
          <a:prstGeom prst="rect">
            <a:avLst/>
          </a:prstGeom>
          <a:solidFill>
            <a:srgbClr val="FFFFFF">
              <a:shade val="85000"/>
            </a:srgbClr>
          </a:solidFill>
          <a:ln w="88900"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contourClr>
              <a:srgbClr val="FFFFFF"/>
            </a:contourClr>
          </a:sp3d>
        </p:spPr>
      </p:pic>
      <p:pic>
        <p:nvPicPr>
          <p:cNvPr id="1034" name="Picture 10" descr="https://mail.google.com/mail/u/1?ui=2&amp;ik=0501ed19d8&amp;attid=0.1.1&amp;permmsgid=msg-f:1693778118023781785&amp;th=178182396d231d99&amp;view=fimg&amp;sz=s0-l75-ft&amp;attbid=ANGjdJ8zvSRdmUdPgY8zqu1rsgF_f9fEG4SSCBjR1QmvxJOysDzXT2AVguUd71pVhPe6pgEApNXpZ_w7MLqJVn3FNIxsC1pOKknBtKGiVpA9KigMJ3jzD2nVeHW9KoU&amp;disp=emb"/>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5457219">
            <a:off x="1060938" y="3886201"/>
            <a:ext cx="1828800" cy="2438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5DA57F62-CEE6-436C-B1AF-6C5C9050B04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45876" y="4552621"/>
            <a:ext cx="2923299" cy="19488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a:extLst>
              <a:ext uri="{FF2B5EF4-FFF2-40B4-BE49-F238E27FC236}">
                <a16:creationId xmlns:a16="http://schemas.microsoft.com/office/drawing/2014/main" id="{97DAFBD5-5048-4736-8147-480D085A5344}"/>
              </a:ext>
            </a:extLst>
          </p:cNvPr>
          <p:cNvSpPr txBox="1"/>
          <p:nvPr/>
        </p:nvSpPr>
        <p:spPr>
          <a:xfrm>
            <a:off x="5144664" y="6259923"/>
            <a:ext cx="1337226" cy="200055"/>
          </a:xfrm>
          <a:prstGeom prst="rect">
            <a:avLst/>
          </a:prstGeom>
          <a:noFill/>
        </p:spPr>
        <p:txBody>
          <a:bodyPr wrap="none" rtlCol="0">
            <a:spAutoFit/>
          </a:bodyPr>
          <a:lstStyle/>
          <a:p>
            <a:r>
              <a:rPr lang="en-US" sz="700" dirty="0"/>
              <a:t>Photo courtesy of: Jacob Dingel</a:t>
            </a:r>
          </a:p>
        </p:txBody>
      </p:sp>
      <p:sp>
        <p:nvSpPr>
          <p:cNvPr id="14" name="TextBox 13">
            <a:extLst>
              <a:ext uri="{FF2B5EF4-FFF2-40B4-BE49-F238E27FC236}">
                <a16:creationId xmlns:a16="http://schemas.microsoft.com/office/drawing/2014/main" id="{205C948C-E88A-4F80-B652-9D454AA40155}"/>
              </a:ext>
            </a:extLst>
          </p:cNvPr>
          <p:cNvSpPr txBox="1"/>
          <p:nvPr/>
        </p:nvSpPr>
        <p:spPr>
          <a:xfrm rot="20800873">
            <a:off x="1896589" y="5692793"/>
            <a:ext cx="1462260" cy="200055"/>
          </a:xfrm>
          <a:prstGeom prst="rect">
            <a:avLst/>
          </a:prstGeom>
          <a:noFill/>
        </p:spPr>
        <p:txBody>
          <a:bodyPr wrap="none" rtlCol="0">
            <a:spAutoFit/>
          </a:bodyPr>
          <a:lstStyle/>
          <a:p>
            <a:r>
              <a:rPr lang="en-US" sz="700" dirty="0"/>
              <a:t>Photo courtesy of: Mandy Marconi</a:t>
            </a:r>
          </a:p>
        </p:txBody>
      </p:sp>
    </p:spTree>
    <p:extLst>
      <p:ext uri="{BB962C8B-B14F-4D97-AF65-F5344CB8AC3E}">
        <p14:creationId xmlns:p14="http://schemas.microsoft.com/office/powerpoint/2010/main" val="35610868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9D0C56-1D6D-4154-8CB0-C55AE860F928}"/>
              </a:ext>
            </a:extLst>
          </p:cNvPr>
          <p:cNvSpPr/>
          <p:nvPr/>
        </p:nvSpPr>
        <p:spPr>
          <a:xfrm>
            <a:off x="0" y="990600"/>
            <a:ext cx="9144000" cy="5867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PGCfinal.jpg"/>
          <p:cNvPicPr>
            <a:picLocks noChangeAspect="1"/>
          </p:cNvPicPr>
          <p:nvPr/>
        </p:nvPicPr>
        <p:blipFill>
          <a:blip r:embed="rId3" cstate="print">
            <a:clrChange>
              <a:clrFrom>
                <a:srgbClr val="FFFFFF"/>
              </a:clrFrom>
              <a:clrTo>
                <a:srgbClr val="FFFFFF">
                  <a:alpha val="0"/>
                </a:srgbClr>
              </a:clrTo>
            </a:clrChange>
          </a:blip>
          <a:srcRect r="4762" b="72619"/>
          <a:stretch>
            <a:fillRect/>
          </a:stretch>
        </p:blipFill>
        <p:spPr>
          <a:xfrm>
            <a:off x="0" y="0"/>
            <a:ext cx="9144000" cy="1752600"/>
          </a:xfrm>
          <a:prstGeom prst="rect">
            <a:avLst/>
          </a:prstGeom>
          <a:noFill/>
          <a:ln>
            <a:noFill/>
          </a:ln>
        </p:spPr>
      </p:pic>
      <p:pic>
        <p:nvPicPr>
          <p:cNvPr id="9" name="Picture 8">
            <a:extLst>
              <a:ext uri="{FF2B5EF4-FFF2-40B4-BE49-F238E27FC236}">
                <a16:creationId xmlns:a16="http://schemas.microsoft.com/office/drawing/2014/main" id="{2DC38003-5F66-4DA7-B700-02139853F402}"/>
              </a:ext>
            </a:extLst>
          </p:cNvPr>
          <p:cNvPicPr>
            <a:picLocks noChangeAspect="1"/>
          </p:cNvPicPr>
          <p:nvPr/>
        </p:nvPicPr>
        <p:blipFill rotWithShape="1">
          <a:blip r:embed="rId4"/>
          <a:srcRect l="22325" t="26096" r="35116" b="22418"/>
          <a:stretch/>
        </p:blipFill>
        <p:spPr>
          <a:xfrm rot="582667">
            <a:off x="-157039" y="1137312"/>
            <a:ext cx="9491702" cy="6172200"/>
          </a:xfrm>
          <a:prstGeom prst="rect">
            <a:avLst/>
          </a:prstGeom>
        </p:spPr>
      </p:pic>
      <p:sp>
        <p:nvSpPr>
          <p:cNvPr id="8" name="TextBox 7"/>
          <p:cNvSpPr txBox="1"/>
          <p:nvPr/>
        </p:nvSpPr>
        <p:spPr>
          <a:xfrm>
            <a:off x="1661160" y="-152400"/>
            <a:ext cx="7467600" cy="1015663"/>
          </a:xfrm>
          <a:prstGeom prst="rect">
            <a:avLst/>
          </a:prstGeom>
          <a:noFill/>
        </p:spPr>
        <p:txBody>
          <a:bodyPr wrap="square" rtlCol="0">
            <a:spAutoFit/>
          </a:bodyPr>
          <a:lstStyle/>
          <a:p>
            <a:pPr algn="ctr"/>
            <a:r>
              <a:rPr lang="en-US" sz="4400" dirty="0">
                <a:solidFill>
                  <a:schemeClr val="bg1"/>
                </a:solidFill>
                <a:latin typeface="Gloucester MT Extra Condensed" pitchFamily="18" charset="0"/>
              </a:rPr>
              <a:t> </a:t>
            </a:r>
            <a:r>
              <a:rPr lang="en-US" sz="6000" dirty="0">
                <a:solidFill>
                  <a:schemeClr val="bg1"/>
                </a:solidFill>
                <a:latin typeface="Gloucester MT Extra Condensed" pitchFamily="18" charset="0"/>
              </a:rPr>
              <a:t>Pennsylvania Biodiversity</a:t>
            </a:r>
            <a:endParaRPr lang="en-US" sz="7200" dirty="0">
              <a:solidFill>
                <a:schemeClr val="bg1"/>
              </a:solidFill>
              <a:latin typeface="Gloucester MT Extra Condensed" pitchFamily="18" charset="0"/>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26071">
            <a:off x="533400" y="1828800"/>
            <a:ext cx="3889022" cy="26033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6DC65CCF-C5B6-4CDB-BCC2-10D9ED5E4FA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933191">
            <a:off x="4267200" y="2391635"/>
            <a:ext cx="3421729" cy="25703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A picture containing mammal, standing, staring, close&#10;&#10;Description automatically generated">
            <a:extLst>
              <a:ext uri="{FF2B5EF4-FFF2-40B4-BE49-F238E27FC236}">
                <a16:creationId xmlns:a16="http://schemas.microsoft.com/office/drawing/2014/main" id="{C8798F68-47FD-4775-BD1F-E0480B9F0AF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3914" y="4386953"/>
            <a:ext cx="2812129" cy="21090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A7FEB9DF-D959-48F3-871C-4685578A369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910820">
            <a:off x="5974122" y="4493653"/>
            <a:ext cx="2907850" cy="19259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Box 15">
            <a:extLst>
              <a:ext uri="{FF2B5EF4-FFF2-40B4-BE49-F238E27FC236}">
                <a16:creationId xmlns:a16="http://schemas.microsoft.com/office/drawing/2014/main" id="{5CB2394F-F303-427B-8F6D-965606FB4EAE}"/>
              </a:ext>
            </a:extLst>
          </p:cNvPr>
          <p:cNvSpPr txBox="1"/>
          <p:nvPr/>
        </p:nvSpPr>
        <p:spPr>
          <a:xfrm rot="20812924">
            <a:off x="7669308" y="6015820"/>
            <a:ext cx="1378904" cy="200055"/>
          </a:xfrm>
          <a:prstGeom prst="rect">
            <a:avLst/>
          </a:prstGeom>
          <a:noFill/>
        </p:spPr>
        <p:txBody>
          <a:bodyPr wrap="none" rtlCol="0">
            <a:spAutoFit/>
          </a:bodyPr>
          <a:lstStyle/>
          <a:p>
            <a:r>
              <a:rPr lang="en-US" sz="700" dirty="0"/>
              <a:t>Photo courtesy of: Anthony Ross</a:t>
            </a:r>
          </a:p>
        </p:txBody>
      </p:sp>
      <p:sp>
        <p:nvSpPr>
          <p:cNvPr id="18" name="TextBox 17">
            <a:extLst>
              <a:ext uri="{FF2B5EF4-FFF2-40B4-BE49-F238E27FC236}">
                <a16:creationId xmlns:a16="http://schemas.microsoft.com/office/drawing/2014/main" id="{A9E7A6B0-53DC-4D8F-8913-F1AD95E297E8}"/>
              </a:ext>
            </a:extLst>
          </p:cNvPr>
          <p:cNvSpPr txBox="1"/>
          <p:nvPr/>
        </p:nvSpPr>
        <p:spPr>
          <a:xfrm>
            <a:off x="1824883" y="6295995"/>
            <a:ext cx="1337226" cy="200055"/>
          </a:xfrm>
          <a:prstGeom prst="rect">
            <a:avLst/>
          </a:prstGeom>
          <a:noFill/>
        </p:spPr>
        <p:txBody>
          <a:bodyPr wrap="none" rtlCol="0">
            <a:spAutoFit/>
          </a:bodyPr>
          <a:lstStyle/>
          <a:p>
            <a:r>
              <a:rPr lang="en-US" sz="700" dirty="0"/>
              <a:t>Photo courtesy of: Jacob Dingel</a:t>
            </a:r>
          </a:p>
        </p:txBody>
      </p:sp>
      <p:pic>
        <p:nvPicPr>
          <p:cNvPr id="1026" name="Picture 2" descr=" ">
            <a:extLst>
              <a:ext uri="{FF2B5EF4-FFF2-40B4-BE49-F238E27FC236}">
                <a16:creationId xmlns:a16="http://schemas.microsoft.com/office/drawing/2014/main" id="{8739B2C6-2B47-48D2-B6CA-79E9C0A4A2F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891041">
            <a:off x="3296102" y="4622934"/>
            <a:ext cx="2551795" cy="19141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TextBox 18">
            <a:extLst>
              <a:ext uri="{FF2B5EF4-FFF2-40B4-BE49-F238E27FC236}">
                <a16:creationId xmlns:a16="http://schemas.microsoft.com/office/drawing/2014/main" id="{3B54126F-3616-4F70-B8FA-03F69D78E9EE}"/>
              </a:ext>
            </a:extLst>
          </p:cNvPr>
          <p:cNvSpPr txBox="1"/>
          <p:nvPr/>
        </p:nvSpPr>
        <p:spPr>
          <a:xfrm rot="948258">
            <a:off x="6631690" y="2751354"/>
            <a:ext cx="1337226" cy="200055"/>
          </a:xfrm>
          <a:prstGeom prst="rect">
            <a:avLst/>
          </a:prstGeom>
          <a:noFill/>
        </p:spPr>
        <p:txBody>
          <a:bodyPr wrap="none" rtlCol="0">
            <a:spAutoFit/>
          </a:bodyPr>
          <a:lstStyle/>
          <a:p>
            <a:r>
              <a:rPr lang="en-US" sz="700" dirty="0"/>
              <a:t>Photo courtesy of: Jacob Dingel</a:t>
            </a:r>
          </a:p>
        </p:txBody>
      </p:sp>
      <p:sp>
        <p:nvSpPr>
          <p:cNvPr id="20" name="TextBox 19">
            <a:extLst>
              <a:ext uri="{FF2B5EF4-FFF2-40B4-BE49-F238E27FC236}">
                <a16:creationId xmlns:a16="http://schemas.microsoft.com/office/drawing/2014/main" id="{30024FE0-D022-418B-8AC7-026773F4933F}"/>
              </a:ext>
            </a:extLst>
          </p:cNvPr>
          <p:cNvSpPr txBox="1"/>
          <p:nvPr/>
        </p:nvSpPr>
        <p:spPr>
          <a:xfrm rot="21080943">
            <a:off x="360642" y="2033572"/>
            <a:ext cx="1462260" cy="200055"/>
          </a:xfrm>
          <a:prstGeom prst="rect">
            <a:avLst/>
          </a:prstGeom>
          <a:noFill/>
        </p:spPr>
        <p:txBody>
          <a:bodyPr wrap="none" rtlCol="0">
            <a:spAutoFit/>
          </a:bodyPr>
          <a:lstStyle/>
          <a:p>
            <a:r>
              <a:rPr lang="en-US" sz="700" dirty="0"/>
              <a:t>Photo courtesy of: Mandy Marconi</a:t>
            </a:r>
          </a:p>
        </p:txBody>
      </p:sp>
      <p:sp>
        <p:nvSpPr>
          <p:cNvPr id="17" name="TextBox 16">
            <a:extLst>
              <a:ext uri="{FF2B5EF4-FFF2-40B4-BE49-F238E27FC236}">
                <a16:creationId xmlns:a16="http://schemas.microsoft.com/office/drawing/2014/main" id="{3CE5A99F-0E56-4680-8EF5-40775BD4838A}"/>
              </a:ext>
            </a:extLst>
          </p:cNvPr>
          <p:cNvSpPr txBox="1"/>
          <p:nvPr/>
        </p:nvSpPr>
        <p:spPr>
          <a:xfrm rot="20681927">
            <a:off x="3464743" y="6365890"/>
            <a:ext cx="1337226" cy="200055"/>
          </a:xfrm>
          <a:prstGeom prst="rect">
            <a:avLst/>
          </a:prstGeom>
          <a:noFill/>
        </p:spPr>
        <p:txBody>
          <a:bodyPr wrap="none" rtlCol="0">
            <a:spAutoFit/>
          </a:bodyPr>
          <a:lstStyle/>
          <a:p>
            <a:r>
              <a:rPr lang="en-US" sz="700" dirty="0"/>
              <a:t>Photo courtesy of: Jacob Dingel</a:t>
            </a:r>
          </a:p>
        </p:txBody>
      </p:sp>
    </p:spTree>
    <p:extLst>
      <p:ext uri="{BB962C8B-B14F-4D97-AF65-F5344CB8AC3E}">
        <p14:creationId xmlns:p14="http://schemas.microsoft.com/office/powerpoint/2010/main" val="38119818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9D0C56-1D6D-4154-8CB0-C55AE860F928}"/>
              </a:ext>
            </a:extLst>
          </p:cNvPr>
          <p:cNvSpPr/>
          <p:nvPr/>
        </p:nvSpPr>
        <p:spPr>
          <a:xfrm>
            <a:off x="0" y="990600"/>
            <a:ext cx="9144000" cy="5867400"/>
          </a:xfrm>
          <a:prstGeom prst="rect">
            <a:avLst/>
          </a:prstGeom>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PGCfinal.jpg"/>
          <p:cNvPicPr>
            <a:picLocks noChangeAspect="1"/>
          </p:cNvPicPr>
          <p:nvPr/>
        </p:nvPicPr>
        <p:blipFill>
          <a:blip r:embed="rId3" cstate="print">
            <a:clrChange>
              <a:clrFrom>
                <a:srgbClr val="FFFFFF"/>
              </a:clrFrom>
              <a:clrTo>
                <a:srgbClr val="FFFFFF">
                  <a:alpha val="0"/>
                </a:srgbClr>
              </a:clrTo>
            </a:clrChange>
          </a:blip>
          <a:srcRect r="4762" b="72619"/>
          <a:stretch>
            <a:fillRect/>
          </a:stretch>
        </p:blipFill>
        <p:spPr>
          <a:xfrm>
            <a:off x="0" y="0"/>
            <a:ext cx="9144000" cy="1752600"/>
          </a:xfrm>
          <a:prstGeom prst="rect">
            <a:avLst/>
          </a:prstGeom>
          <a:noFill/>
          <a:ln>
            <a:noFill/>
          </a:ln>
        </p:spPr>
      </p:pic>
      <p:sp>
        <p:nvSpPr>
          <p:cNvPr id="8" name="TextBox 7"/>
          <p:cNvSpPr txBox="1"/>
          <p:nvPr/>
        </p:nvSpPr>
        <p:spPr>
          <a:xfrm>
            <a:off x="1676400" y="0"/>
            <a:ext cx="7467600" cy="1015663"/>
          </a:xfrm>
          <a:prstGeom prst="rect">
            <a:avLst/>
          </a:prstGeom>
          <a:noFill/>
        </p:spPr>
        <p:txBody>
          <a:bodyPr wrap="square" rtlCol="0">
            <a:spAutoFit/>
          </a:bodyPr>
          <a:lstStyle/>
          <a:p>
            <a:pPr algn="ctr"/>
            <a:r>
              <a:rPr lang="en-US" sz="4400" dirty="0">
                <a:solidFill>
                  <a:schemeClr val="bg1"/>
                </a:solidFill>
                <a:latin typeface="Gloucester MT Extra Condensed" pitchFamily="18" charset="0"/>
              </a:rPr>
              <a:t> </a:t>
            </a:r>
            <a:r>
              <a:rPr lang="en-US" sz="6000" dirty="0">
                <a:solidFill>
                  <a:schemeClr val="bg1"/>
                </a:solidFill>
                <a:latin typeface="Gloucester MT Extra Condensed" pitchFamily="18" charset="0"/>
              </a:rPr>
              <a:t>Dwindling Wildlife</a:t>
            </a:r>
            <a:endParaRPr lang="en-US" sz="7200" dirty="0">
              <a:solidFill>
                <a:schemeClr val="bg1"/>
              </a:solidFill>
              <a:latin typeface="Gloucester MT Extra Condensed" pitchFamily="18" charset="0"/>
            </a:endParaRPr>
          </a:p>
        </p:txBody>
      </p:sp>
      <p:pic>
        <p:nvPicPr>
          <p:cNvPr id="1032" name="Picture 8" descr="Market Hunting of Waterfowl">
            <a:extLst>
              <a:ext uri="{FF2B5EF4-FFF2-40B4-BE49-F238E27FC236}">
                <a16:creationId xmlns:a16="http://schemas.microsoft.com/office/drawing/2014/main" id="{3A3902D3-397B-49C1-853B-885977DB3B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778000"/>
            <a:ext cx="3930943" cy="4927937"/>
          </a:xfrm>
          <a:prstGeom prst="rect">
            <a:avLst/>
          </a:prstGeom>
          <a:noFill/>
          <a:ln w="57150">
            <a:solidFill>
              <a:schemeClr val="accent6"/>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BABBAD6-F694-4C1C-9248-34B43C4B9F8A}"/>
              </a:ext>
            </a:extLst>
          </p:cNvPr>
          <p:cNvSpPr txBox="1"/>
          <p:nvPr/>
        </p:nvSpPr>
        <p:spPr>
          <a:xfrm>
            <a:off x="384029" y="6469727"/>
            <a:ext cx="2157963" cy="200055"/>
          </a:xfrm>
          <a:prstGeom prst="rect">
            <a:avLst/>
          </a:prstGeom>
          <a:noFill/>
        </p:spPr>
        <p:txBody>
          <a:bodyPr wrap="none" rtlCol="0">
            <a:spAutoFit/>
          </a:bodyPr>
          <a:lstStyle/>
          <a:p>
            <a:r>
              <a:rPr lang="en-US" sz="700" dirty="0"/>
              <a:t>Photo credit :USFWS Digital Library/Creator Unknown</a:t>
            </a:r>
          </a:p>
        </p:txBody>
      </p:sp>
      <p:pic>
        <p:nvPicPr>
          <p:cNvPr id="9" name="Picture 8">
            <a:extLst>
              <a:ext uri="{FF2B5EF4-FFF2-40B4-BE49-F238E27FC236}">
                <a16:creationId xmlns:a16="http://schemas.microsoft.com/office/drawing/2014/main" id="{661205E1-B86C-4699-AF41-7429CA2AF1AF}"/>
              </a:ext>
            </a:extLst>
          </p:cNvPr>
          <p:cNvPicPr>
            <a:picLocks noChangeAspect="1"/>
          </p:cNvPicPr>
          <p:nvPr/>
        </p:nvPicPr>
        <p:blipFill rotWithShape="1">
          <a:blip r:embed="rId5">
            <a:extLst>
              <a:ext uri="{28A0092B-C50C-407E-A947-70E740481C1C}">
                <a14:useLocalDpi xmlns:a14="http://schemas.microsoft.com/office/drawing/2010/main" val="0"/>
              </a:ext>
            </a:extLst>
          </a:blip>
          <a:srcRect l="54301"/>
          <a:stretch/>
        </p:blipFill>
        <p:spPr>
          <a:xfrm>
            <a:off x="4645170" y="1778000"/>
            <a:ext cx="4170429" cy="4927937"/>
          </a:xfrm>
          <a:prstGeom prst="rect">
            <a:avLst/>
          </a:prstGeom>
          <a:ln w="57150">
            <a:solidFill>
              <a:schemeClr val="accent6"/>
            </a:solidFill>
          </a:ln>
        </p:spPr>
      </p:pic>
      <p:sp>
        <p:nvSpPr>
          <p:cNvPr id="10" name="TextBox 9">
            <a:extLst>
              <a:ext uri="{FF2B5EF4-FFF2-40B4-BE49-F238E27FC236}">
                <a16:creationId xmlns:a16="http://schemas.microsoft.com/office/drawing/2014/main" id="{7D266C86-2CDB-4D63-A9A5-D1CF6879DEE4}"/>
              </a:ext>
            </a:extLst>
          </p:cNvPr>
          <p:cNvSpPr txBox="1"/>
          <p:nvPr/>
        </p:nvSpPr>
        <p:spPr>
          <a:xfrm>
            <a:off x="4662622" y="6469727"/>
            <a:ext cx="4071949" cy="200055"/>
          </a:xfrm>
          <a:prstGeom prst="rect">
            <a:avLst/>
          </a:prstGeom>
          <a:noFill/>
        </p:spPr>
        <p:txBody>
          <a:bodyPr wrap="none" rtlCol="0">
            <a:spAutoFit/>
          </a:bodyPr>
          <a:lstStyle/>
          <a:p>
            <a:r>
              <a:rPr lang="en-US" sz="700" dirty="0"/>
              <a:t>Photo Source: Public Domain/https://commons.wikimedia.org/wiki/File:Pennsylvania_Desert.jpg#filelinks </a:t>
            </a:r>
          </a:p>
        </p:txBody>
      </p:sp>
    </p:spTree>
    <p:extLst>
      <p:ext uri="{BB962C8B-B14F-4D97-AF65-F5344CB8AC3E}">
        <p14:creationId xmlns:p14="http://schemas.microsoft.com/office/powerpoint/2010/main" val="1188138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9D0C56-1D6D-4154-8CB0-C55AE860F928}"/>
              </a:ext>
            </a:extLst>
          </p:cNvPr>
          <p:cNvSpPr/>
          <p:nvPr/>
        </p:nvSpPr>
        <p:spPr>
          <a:xfrm>
            <a:off x="0" y="990600"/>
            <a:ext cx="9144000" cy="5867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PGCfinal.jpg"/>
          <p:cNvPicPr>
            <a:picLocks noChangeAspect="1"/>
          </p:cNvPicPr>
          <p:nvPr/>
        </p:nvPicPr>
        <p:blipFill>
          <a:blip r:embed="rId3" cstate="print">
            <a:clrChange>
              <a:clrFrom>
                <a:srgbClr val="FFFFFF"/>
              </a:clrFrom>
              <a:clrTo>
                <a:srgbClr val="FFFFFF">
                  <a:alpha val="0"/>
                </a:srgbClr>
              </a:clrTo>
            </a:clrChange>
          </a:blip>
          <a:srcRect r="4762" b="72619"/>
          <a:stretch>
            <a:fillRect/>
          </a:stretch>
        </p:blipFill>
        <p:spPr>
          <a:xfrm>
            <a:off x="0" y="0"/>
            <a:ext cx="9144000" cy="1752600"/>
          </a:xfrm>
          <a:prstGeom prst="rect">
            <a:avLst/>
          </a:prstGeom>
          <a:noFill/>
          <a:ln>
            <a:noFill/>
          </a:ln>
        </p:spPr>
      </p:pic>
      <p:sp>
        <p:nvSpPr>
          <p:cNvPr id="8" name="TextBox 7"/>
          <p:cNvSpPr txBox="1"/>
          <p:nvPr/>
        </p:nvSpPr>
        <p:spPr>
          <a:xfrm>
            <a:off x="1676400" y="0"/>
            <a:ext cx="7467600" cy="1015663"/>
          </a:xfrm>
          <a:prstGeom prst="rect">
            <a:avLst/>
          </a:prstGeom>
          <a:noFill/>
        </p:spPr>
        <p:txBody>
          <a:bodyPr wrap="square" rtlCol="0">
            <a:spAutoFit/>
          </a:bodyPr>
          <a:lstStyle/>
          <a:p>
            <a:pPr algn="ctr"/>
            <a:r>
              <a:rPr lang="en-US" sz="4400" dirty="0">
                <a:solidFill>
                  <a:schemeClr val="bg1"/>
                </a:solidFill>
                <a:latin typeface="Gloucester MT Extra Condensed" pitchFamily="18" charset="0"/>
              </a:rPr>
              <a:t> </a:t>
            </a:r>
            <a:r>
              <a:rPr lang="en-US" sz="6000" dirty="0">
                <a:solidFill>
                  <a:schemeClr val="bg1"/>
                </a:solidFill>
                <a:latin typeface="Gloucester MT Extra Condensed" pitchFamily="18" charset="0"/>
              </a:rPr>
              <a:t>Pennsylvania Game Commission</a:t>
            </a:r>
            <a:endParaRPr lang="en-US" sz="7200" dirty="0">
              <a:solidFill>
                <a:schemeClr val="bg1"/>
              </a:solidFill>
              <a:latin typeface="Gloucester MT Extra Condensed" pitchFamily="18" charset="0"/>
            </a:endParaRPr>
          </a:p>
        </p:txBody>
      </p:sp>
      <p:pic>
        <p:nvPicPr>
          <p:cNvPr id="3" name="Picture 2">
            <a:extLst>
              <a:ext uri="{FF2B5EF4-FFF2-40B4-BE49-F238E27FC236}">
                <a16:creationId xmlns:a16="http://schemas.microsoft.com/office/drawing/2014/main" id="{DEE64D32-E843-4962-97AF-FC1753CE67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77" y="2519692"/>
            <a:ext cx="3055620" cy="3070709"/>
          </a:xfrm>
          <a:prstGeom prst="rect">
            <a:avLst/>
          </a:prstGeom>
        </p:spPr>
      </p:pic>
      <p:pic>
        <p:nvPicPr>
          <p:cNvPr id="1028" name="Picture 4" descr=" ">
            <a:extLst>
              <a:ext uri="{FF2B5EF4-FFF2-40B4-BE49-F238E27FC236}">
                <a16:creationId xmlns:a16="http://schemas.microsoft.com/office/drawing/2014/main" id="{2C75E256-B1C9-490C-90E7-CC21D726E02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65373" y="1956137"/>
            <a:ext cx="4889079" cy="3911263"/>
          </a:xfrm>
          <a:prstGeom prst="rect">
            <a:avLst/>
          </a:prstGeom>
          <a:noFill/>
          <a:ln w="57150">
            <a:solidFill>
              <a:schemeClr val="accent6"/>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7F34DA8-5652-4614-89F5-E3E65FEA3776}"/>
              </a:ext>
            </a:extLst>
          </p:cNvPr>
          <p:cNvSpPr txBox="1"/>
          <p:nvPr/>
        </p:nvSpPr>
        <p:spPr>
          <a:xfrm>
            <a:off x="3810000" y="5590401"/>
            <a:ext cx="2040623" cy="276999"/>
          </a:xfrm>
          <a:prstGeom prst="rect">
            <a:avLst/>
          </a:prstGeom>
          <a:noFill/>
        </p:spPr>
        <p:txBody>
          <a:bodyPr wrap="none" rtlCol="0">
            <a:spAutoFit/>
          </a:bodyPr>
          <a:lstStyle/>
          <a:p>
            <a:r>
              <a:rPr lang="en-US" sz="1200" dirty="0"/>
              <a:t>Photo courtesy of: Joe Kosack</a:t>
            </a:r>
          </a:p>
        </p:txBody>
      </p:sp>
    </p:spTree>
    <p:extLst>
      <p:ext uri="{BB962C8B-B14F-4D97-AF65-F5344CB8AC3E}">
        <p14:creationId xmlns:p14="http://schemas.microsoft.com/office/powerpoint/2010/main" val="36720169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990600"/>
            <a:ext cx="9144000" cy="5867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 ">
            <a:extLst>
              <a:ext uri="{FF2B5EF4-FFF2-40B4-BE49-F238E27FC236}">
                <a16:creationId xmlns:a16="http://schemas.microsoft.com/office/drawing/2014/main" id="{B050AF74-70C0-4040-8EC7-4448C9BC96E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 y="0"/>
            <a:ext cx="91059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GCfinal.jpg"/>
          <p:cNvPicPr>
            <a:picLocks noChangeAspect="1"/>
          </p:cNvPicPr>
          <p:nvPr/>
        </p:nvPicPr>
        <p:blipFill>
          <a:blip r:embed="rId4" cstate="print">
            <a:clrChange>
              <a:clrFrom>
                <a:srgbClr val="FFFFFF"/>
              </a:clrFrom>
              <a:clrTo>
                <a:srgbClr val="FFFFFF">
                  <a:alpha val="0"/>
                </a:srgbClr>
              </a:clrTo>
            </a:clrChange>
          </a:blip>
          <a:srcRect r="4762" b="72619"/>
          <a:stretch>
            <a:fillRect/>
          </a:stretch>
        </p:blipFill>
        <p:spPr>
          <a:xfrm>
            <a:off x="0" y="0"/>
            <a:ext cx="9144000" cy="1752600"/>
          </a:xfrm>
          <a:prstGeom prst="rect">
            <a:avLst/>
          </a:prstGeom>
          <a:noFill/>
          <a:ln>
            <a:noFill/>
          </a:ln>
        </p:spPr>
      </p:pic>
      <p:sp>
        <p:nvSpPr>
          <p:cNvPr id="8" name="TextBox 7"/>
          <p:cNvSpPr txBox="1"/>
          <p:nvPr/>
        </p:nvSpPr>
        <p:spPr>
          <a:xfrm>
            <a:off x="1676400" y="-76200"/>
            <a:ext cx="7467600" cy="1015663"/>
          </a:xfrm>
          <a:prstGeom prst="rect">
            <a:avLst/>
          </a:prstGeom>
          <a:noFill/>
        </p:spPr>
        <p:txBody>
          <a:bodyPr wrap="square" rtlCol="0">
            <a:spAutoFit/>
          </a:bodyPr>
          <a:lstStyle/>
          <a:p>
            <a:pPr algn="ctr"/>
            <a:r>
              <a:rPr lang="en-US" sz="4400" dirty="0">
                <a:solidFill>
                  <a:schemeClr val="bg1"/>
                </a:solidFill>
                <a:latin typeface="Gloucester MT Extra Condensed" pitchFamily="18" charset="0"/>
              </a:rPr>
              <a:t> </a:t>
            </a:r>
            <a:r>
              <a:rPr lang="en-US" sz="6000" dirty="0">
                <a:solidFill>
                  <a:schemeClr val="bg1"/>
                </a:solidFill>
                <a:latin typeface="Gloucester MT Extra Condensed" pitchFamily="18" charset="0"/>
              </a:rPr>
              <a:t>Threats to Wildlife</a:t>
            </a:r>
            <a:endParaRPr lang="en-US" sz="8000" dirty="0">
              <a:solidFill>
                <a:schemeClr val="bg1"/>
              </a:solidFill>
              <a:latin typeface="Gloucester MT Extra Condensed" pitchFamily="18" charset="0"/>
            </a:endParaRPr>
          </a:p>
        </p:txBody>
      </p:sp>
      <p:sp>
        <p:nvSpPr>
          <p:cNvPr id="15" name="AutoShape 4" descr=" ">
            <a:extLst>
              <a:ext uri="{FF2B5EF4-FFF2-40B4-BE49-F238E27FC236}">
                <a16:creationId xmlns:a16="http://schemas.microsoft.com/office/drawing/2014/main" id="{84FE1AEF-6E82-401D-B8EE-E7786E636BA0}"/>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extBox 1">
            <a:extLst>
              <a:ext uri="{FF2B5EF4-FFF2-40B4-BE49-F238E27FC236}">
                <a16:creationId xmlns:a16="http://schemas.microsoft.com/office/drawing/2014/main" id="{07A06424-A66E-4292-B65F-F763AC050A71}"/>
              </a:ext>
            </a:extLst>
          </p:cNvPr>
          <p:cNvSpPr txBox="1"/>
          <p:nvPr/>
        </p:nvSpPr>
        <p:spPr>
          <a:xfrm>
            <a:off x="228600" y="6452800"/>
            <a:ext cx="2213876" cy="276999"/>
          </a:xfrm>
          <a:prstGeom prst="rect">
            <a:avLst/>
          </a:prstGeom>
          <a:noFill/>
        </p:spPr>
        <p:txBody>
          <a:bodyPr wrap="none" rtlCol="0">
            <a:spAutoFit/>
          </a:bodyPr>
          <a:lstStyle/>
          <a:p>
            <a:r>
              <a:rPr lang="en-US" sz="1200" dirty="0"/>
              <a:t>Photo courtesy of: Anthony Ross</a:t>
            </a:r>
          </a:p>
        </p:txBody>
      </p:sp>
    </p:spTree>
    <p:extLst>
      <p:ext uri="{BB962C8B-B14F-4D97-AF65-F5344CB8AC3E}">
        <p14:creationId xmlns:p14="http://schemas.microsoft.com/office/powerpoint/2010/main" val="12080112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990600"/>
            <a:ext cx="9144000" cy="5867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PGCfinal.jpg"/>
          <p:cNvPicPr>
            <a:picLocks noChangeAspect="1"/>
          </p:cNvPicPr>
          <p:nvPr/>
        </p:nvPicPr>
        <p:blipFill>
          <a:blip r:embed="rId3" cstate="print">
            <a:clrChange>
              <a:clrFrom>
                <a:srgbClr val="FFFFFF"/>
              </a:clrFrom>
              <a:clrTo>
                <a:srgbClr val="FFFFFF">
                  <a:alpha val="0"/>
                </a:srgbClr>
              </a:clrTo>
            </a:clrChange>
          </a:blip>
          <a:srcRect r="4762" b="72619"/>
          <a:stretch>
            <a:fillRect/>
          </a:stretch>
        </p:blipFill>
        <p:spPr>
          <a:xfrm>
            <a:off x="0" y="0"/>
            <a:ext cx="9144000" cy="1752600"/>
          </a:xfrm>
          <a:prstGeom prst="rect">
            <a:avLst/>
          </a:prstGeom>
          <a:noFill/>
          <a:ln>
            <a:noFill/>
          </a:ln>
        </p:spPr>
      </p:pic>
      <p:sp>
        <p:nvSpPr>
          <p:cNvPr id="8" name="TextBox 7"/>
          <p:cNvSpPr txBox="1"/>
          <p:nvPr/>
        </p:nvSpPr>
        <p:spPr>
          <a:xfrm>
            <a:off x="1676400" y="-166419"/>
            <a:ext cx="7467600" cy="1015663"/>
          </a:xfrm>
          <a:prstGeom prst="rect">
            <a:avLst/>
          </a:prstGeom>
          <a:noFill/>
        </p:spPr>
        <p:txBody>
          <a:bodyPr wrap="square" rtlCol="0">
            <a:spAutoFit/>
          </a:bodyPr>
          <a:lstStyle/>
          <a:p>
            <a:pPr algn="ctr"/>
            <a:r>
              <a:rPr lang="en-US" sz="4400" dirty="0">
                <a:solidFill>
                  <a:schemeClr val="bg1"/>
                </a:solidFill>
                <a:latin typeface="Gloucester MT Extra Condensed" pitchFamily="18" charset="0"/>
              </a:rPr>
              <a:t> </a:t>
            </a:r>
            <a:r>
              <a:rPr lang="en-US" sz="6000" dirty="0">
                <a:solidFill>
                  <a:schemeClr val="bg1"/>
                </a:solidFill>
                <a:latin typeface="Gloucester MT Extra Condensed" pitchFamily="18" charset="0"/>
              </a:rPr>
              <a:t>Threats to Wildlife</a:t>
            </a:r>
            <a:endParaRPr lang="en-US" sz="8000" dirty="0">
              <a:solidFill>
                <a:schemeClr val="bg1"/>
              </a:solidFill>
              <a:latin typeface="Gloucester MT Extra Condensed" pitchFamily="18" charset="0"/>
            </a:endParaRPr>
          </a:p>
        </p:txBody>
      </p:sp>
      <p:sp>
        <p:nvSpPr>
          <p:cNvPr id="15" name="AutoShape 4" descr=" ">
            <a:extLst>
              <a:ext uri="{FF2B5EF4-FFF2-40B4-BE49-F238E27FC236}">
                <a16:creationId xmlns:a16="http://schemas.microsoft.com/office/drawing/2014/main" id="{84FE1AEF-6E82-401D-B8EE-E7786E636BA0}"/>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descr="A picture containing fabric&#10;&#10;Description automatically generated">
            <a:extLst>
              <a:ext uri="{FF2B5EF4-FFF2-40B4-BE49-F238E27FC236}">
                <a16:creationId xmlns:a16="http://schemas.microsoft.com/office/drawing/2014/main" id="{441715A1-6593-4C8D-90BE-1347F2F087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8101" y="2295524"/>
            <a:ext cx="3429001" cy="2571751"/>
          </a:xfrm>
          <a:prstGeom prst="rect">
            <a:avLst/>
          </a:prstGeom>
          <a:ln w="57150">
            <a:solidFill>
              <a:schemeClr val="accent6"/>
            </a:solidFill>
          </a:ln>
        </p:spPr>
      </p:pic>
      <p:pic>
        <p:nvPicPr>
          <p:cNvPr id="9" name="Picture 8">
            <a:extLst>
              <a:ext uri="{FF2B5EF4-FFF2-40B4-BE49-F238E27FC236}">
                <a16:creationId xmlns:a16="http://schemas.microsoft.com/office/drawing/2014/main" id="{12C96BA8-C96D-4882-97E9-CE0A00B7BB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962217" y="2403103"/>
            <a:ext cx="3429000" cy="2571750"/>
          </a:xfrm>
          <a:prstGeom prst="rect">
            <a:avLst/>
          </a:prstGeom>
          <a:ln w="57150">
            <a:solidFill>
              <a:schemeClr val="accent6"/>
            </a:solidFill>
          </a:ln>
        </p:spPr>
      </p:pic>
      <p:pic>
        <p:nvPicPr>
          <p:cNvPr id="10" name="Picture 9" descr="A picture containing accessory, case, bag&#10;&#10;Description automatically generated">
            <a:extLst>
              <a:ext uri="{FF2B5EF4-FFF2-40B4-BE49-F238E27FC236}">
                <a16:creationId xmlns:a16="http://schemas.microsoft.com/office/drawing/2014/main" id="{96A43F19-A0AE-40D5-B13D-7DB0F6D819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7671" y="3422914"/>
            <a:ext cx="2641600" cy="1981200"/>
          </a:xfrm>
          <a:prstGeom prst="rect">
            <a:avLst/>
          </a:prstGeom>
          <a:ln w="38100">
            <a:solidFill>
              <a:schemeClr val="accent6"/>
            </a:solidFill>
          </a:ln>
        </p:spPr>
      </p:pic>
      <p:sp>
        <p:nvSpPr>
          <p:cNvPr id="11" name="TextBox 10">
            <a:extLst>
              <a:ext uri="{FF2B5EF4-FFF2-40B4-BE49-F238E27FC236}">
                <a16:creationId xmlns:a16="http://schemas.microsoft.com/office/drawing/2014/main" id="{56AC5A1C-A83B-4B79-BD13-05701401A98E}"/>
              </a:ext>
            </a:extLst>
          </p:cNvPr>
          <p:cNvSpPr txBox="1"/>
          <p:nvPr/>
        </p:nvSpPr>
        <p:spPr>
          <a:xfrm>
            <a:off x="1213101" y="5369254"/>
            <a:ext cx="801823" cy="369332"/>
          </a:xfrm>
          <a:prstGeom prst="rect">
            <a:avLst/>
          </a:prstGeom>
          <a:noFill/>
        </p:spPr>
        <p:txBody>
          <a:bodyPr wrap="none" rtlCol="0">
            <a:spAutoFit/>
          </a:bodyPr>
          <a:lstStyle/>
          <a:p>
            <a:r>
              <a:rPr lang="en-US" dirty="0"/>
              <a:t>Ocelot</a:t>
            </a:r>
          </a:p>
        </p:txBody>
      </p:sp>
      <p:sp>
        <p:nvSpPr>
          <p:cNvPr id="12" name="TextBox 11">
            <a:extLst>
              <a:ext uri="{FF2B5EF4-FFF2-40B4-BE49-F238E27FC236}">
                <a16:creationId xmlns:a16="http://schemas.microsoft.com/office/drawing/2014/main" id="{95CC88A6-4777-47FE-BBB5-1E8EF66D755F}"/>
              </a:ext>
            </a:extLst>
          </p:cNvPr>
          <p:cNvSpPr txBox="1"/>
          <p:nvPr/>
        </p:nvSpPr>
        <p:spPr>
          <a:xfrm>
            <a:off x="4176698" y="5435601"/>
            <a:ext cx="790601" cy="369332"/>
          </a:xfrm>
          <a:prstGeom prst="rect">
            <a:avLst/>
          </a:prstGeom>
          <a:noFill/>
        </p:spPr>
        <p:txBody>
          <a:bodyPr wrap="none" rtlCol="0">
            <a:spAutoFit/>
          </a:bodyPr>
          <a:lstStyle/>
          <a:p>
            <a:r>
              <a:rPr lang="en-US" dirty="0"/>
              <a:t>Jaguar</a:t>
            </a:r>
          </a:p>
        </p:txBody>
      </p:sp>
      <p:sp>
        <p:nvSpPr>
          <p:cNvPr id="14" name="TextBox 13">
            <a:extLst>
              <a:ext uri="{FF2B5EF4-FFF2-40B4-BE49-F238E27FC236}">
                <a16:creationId xmlns:a16="http://schemas.microsoft.com/office/drawing/2014/main" id="{CFEE5AFB-1119-48FC-8D3D-3FE8C2EE9A10}"/>
              </a:ext>
            </a:extLst>
          </p:cNvPr>
          <p:cNvSpPr txBox="1"/>
          <p:nvPr/>
        </p:nvSpPr>
        <p:spPr>
          <a:xfrm>
            <a:off x="7129073" y="5403478"/>
            <a:ext cx="840038" cy="369332"/>
          </a:xfrm>
          <a:prstGeom prst="rect">
            <a:avLst/>
          </a:prstGeom>
          <a:noFill/>
        </p:spPr>
        <p:txBody>
          <a:bodyPr wrap="none" rtlCol="0">
            <a:spAutoFit/>
          </a:bodyPr>
          <a:lstStyle/>
          <a:p>
            <a:r>
              <a:rPr lang="en-US" dirty="0"/>
              <a:t>Reptile</a:t>
            </a:r>
          </a:p>
        </p:txBody>
      </p:sp>
      <p:sp>
        <p:nvSpPr>
          <p:cNvPr id="2" name="TextBox 1">
            <a:extLst>
              <a:ext uri="{FF2B5EF4-FFF2-40B4-BE49-F238E27FC236}">
                <a16:creationId xmlns:a16="http://schemas.microsoft.com/office/drawing/2014/main" id="{2433E250-87A3-4D8B-B37B-48866D22585F}"/>
              </a:ext>
            </a:extLst>
          </p:cNvPr>
          <p:cNvSpPr txBox="1"/>
          <p:nvPr/>
        </p:nvSpPr>
        <p:spPr>
          <a:xfrm>
            <a:off x="258039" y="6286500"/>
            <a:ext cx="8837356" cy="523220"/>
          </a:xfrm>
          <a:prstGeom prst="rect">
            <a:avLst/>
          </a:prstGeom>
          <a:noFill/>
        </p:spPr>
        <p:txBody>
          <a:bodyPr wrap="none" rtlCol="0">
            <a:spAutoFit/>
          </a:bodyPr>
          <a:lstStyle/>
          <a:p>
            <a:r>
              <a:rPr lang="en-US" sz="1400" dirty="0"/>
              <a:t>These Items were confiscated by the federal government and later given to the Game Commission to use for education</a:t>
            </a:r>
          </a:p>
          <a:p>
            <a:r>
              <a:rPr lang="en-US" sz="1400" dirty="0"/>
              <a:t>Photos credit: Dan Lynch</a:t>
            </a:r>
          </a:p>
        </p:txBody>
      </p:sp>
      <p:sp>
        <p:nvSpPr>
          <p:cNvPr id="4" name="TextBox 3">
            <a:extLst>
              <a:ext uri="{FF2B5EF4-FFF2-40B4-BE49-F238E27FC236}">
                <a16:creationId xmlns:a16="http://schemas.microsoft.com/office/drawing/2014/main" id="{6AE01350-4D64-400A-AEA9-F71FA72ADFE8}"/>
              </a:ext>
            </a:extLst>
          </p:cNvPr>
          <p:cNvSpPr txBox="1"/>
          <p:nvPr/>
        </p:nvSpPr>
        <p:spPr>
          <a:xfrm>
            <a:off x="6248536" y="2134944"/>
            <a:ext cx="2733954" cy="1107996"/>
          </a:xfrm>
          <a:prstGeom prst="rect">
            <a:avLst/>
          </a:prstGeom>
          <a:noFill/>
        </p:spPr>
        <p:txBody>
          <a:bodyPr wrap="none" rtlCol="0">
            <a:spAutoFit/>
          </a:bodyPr>
          <a:lstStyle/>
          <a:p>
            <a:r>
              <a:rPr lang="en-US" sz="2400" b="1" dirty="0"/>
              <a:t>Poaching</a:t>
            </a:r>
          </a:p>
          <a:p>
            <a:r>
              <a:rPr lang="en-US" sz="2400" b="1" dirty="0"/>
              <a:t>Illegal wildlife Trade</a:t>
            </a:r>
          </a:p>
          <a:p>
            <a:endParaRPr lang="en-US" dirty="0"/>
          </a:p>
        </p:txBody>
      </p:sp>
      <p:sp>
        <p:nvSpPr>
          <p:cNvPr id="5" name="Rectangle 4">
            <a:extLst>
              <a:ext uri="{FF2B5EF4-FFF2-40B4-BE49-F238E27FC236}">
                <a16:creationId xmlns:a16="http://schemas.microsoft.com/office/drawing/2014/main" id="{542A8A42-7E9A-4D76-88F1-E970F14D8FEE}"/>
              </a:ext>
            </a:extLst>
          </p:cNvPr>
          <p:cNvSpPr/>
          <p:nvPr/>
        </p:nvSpPr>
        <p:spPr>
          <a:xfrm>
            <a:off x="4038600" y="2590800"/>
            <a:ext cx="218201" cy="549782"/>
          </a:xfrm>
          <a:prstGeom prst="rect">
            <a:avLst/>
          </a:prstGeom>
          <a:solidFill>
            <a:srgbClr val="EDC3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80F6B4A-8BEC-451C-8C6E-86CE1E1BD808}"/>
              </a:ext>
            </a:extLst>
          </p:cNvPr>
          <p:cNvSpPr/>
          <p:nvPr/>
        </p:nvSpPr>
        <p:spPr>
          <a:xfrm>
            <a:off x="5105400" y="2665521"/>
            <a:ext cx="142001" cy="549782"/>
          </a:xfrm>
          <a:prstGeom prst="rect">
            <a:avLst/>
          </a:prstGeom>
          <a:solidFill>
            <a:srgbClr val="EDC3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0765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 ">
            <a:extLst>
              <a:ext uri="{FF2B5EF4-FFF2-40B4-BE49-F238E27FC236}">
                <a16:creationId xmlns:a16="http://schemas.microsoft.com/office/drawing/2014/main" id="{F9F621F1-F827-4D0A-8279-8F20438AC98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000"/>
          <a:stretch/>
        </p:blipFill>
        <p:spPr bwMode="auto">
          <a:xfrm>
            <a:off x="0" y="685800"/>
            <a:ext cx="9144000" cy="6172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GCfinal.jpg"/>
          <p:cNvPicPr>
            <a:picLocks noChangeAspect="1"/>
          </p:cNvPicPr>
          <p:nvPr/>
        </p:nvPicPr>
        <p:blipFill>
          <a:blip r:embed="rId4" cstate="print">
            <a:clrChange>
              <a:clrFrom>
                <a:srgbClr val="FFFFFF"/>
              </a:clrFrom>
              <a:clrTo>
                <a:srgbClr val="FFFFFF">
                  <a:alpha val="0"/>
                </a:srgbClr>
              </a:clrTo>
            </a:clrChange>
          </a:blip>
          <a:srcRect r="4762" b="72619"/>
          <a:stretch>
            <a:fillRect/>
          </a:stretch>
        </p:blipFill>
        <p:spPr>
          <a:xfrm>
            <a:off x="0" y="0"/>
            <a:ext cx="9144000" cy="1752600"/>
          </a:xfrm>
          <a:prstGeom prst="rect">
            <a:avLst/>
          </a:prstGeom>
          <a:noFill/>
          <a:ln>
            <a:noFill/>
          </a:ln>
        </p:spPr>
      </p:pic>
      <p:sp>
        <p:nvSpPr>
          <p:cNvPr id="8" name="TextBox 7"/>
          <p:cNvSpPr txBox="1"/>
          <p:nvPr/>
        </p:nvSpPr>
        <p:spPr>
          <a:xfrm>
            <a:off x="1573967" y="-118884"/>
            <a:ext cx="7543800" cy="1200329"/>
          </a:xfrm>
          <a:prstGeom prst="rect">
            <a:avLst/>
          </a:prstGeom>
          <a:noFill/>
        </p:spPr>
        <p:txBody>
          <a:bodyPr wrap="square" rtlCol="0">
            <a:spAutoFit/>
          </a:bodyPr>
          <a:lstStyle/>
          <a:p>
            <a:pPr algn="ctr"/>
            <a:r>
              <a:rPr lang="en-US" sz="7200" dirty="0">
                <a:solidFill>
                  <a:schemeClr val="bg1"/>
                </a:solidFill>
                <a:latin typeface="Gloucester MT Extra Condensed" pitchFamily="18" charset="0"/>
              </a:rPr>
              <a:t> </a:t>
            </a:r>
            <a:r>
              <a:rPr lang="en-US" sz="5400" dirty="0">
                <a:solidFill>
                  <a:schemeClr val="bg1"/>
                </a:solidFill>
                <a:latin typeface="Gloucester MT Extra Condensed" pitchFamily="18" charset="0"/>
              </a:rPr>
              <a:t>Modern Legal Hunting is NOT a Cause</a:t>
            </a:r>
            <a:endParaRPr lang="en-US" sz="2000" dirty="0">
              <a:solidFill>
                <a:srgbClr val="BC6B23"/>
              </a:solidFill>
              <a:latin typeface="Gloucester MT Extra Condensed" pitchFamily="18" charset="0"/>
            </a:endParaRPr>
          </a:p>
        </p:txBody>
      </p:sp>
      <p:sp>
        <p:nvSpPr>
          <p:cNvPr id="2" name="TextBox 1"/>
          <p:cNvSpPr txBox="1"/>
          <p:nvPr/>
        </p:nvSpPr>
        <p:spPr>
          <a:xfrm>
            <a:off x="24539" y="6566685"/>
            <a:ext cx="2145011" cy="276999"/>
          </a:xfrm>
          <a:prstGeom prst="rect">
            <a:avLst/>
          </a:prstGeom>
          <a:noFill/>
        </p:spPr>
        <p:txBody>
          <a:bodyPr wrap="none" rtlCol="0">
            <a:spAutoFit/>
          </a:bodyPr>
          <a:lstStyle/>
          <a:p>
            <a:r>
              <a:rPr lang="en-US" sz="1200" dirty="0">
                <a:solidFill>
                  <a:schemeClr val="bg1"/>
                </a:solidFill>
              </a:rPr>
              <a:t>Photo courtesy of: Jacob </a:t>
            </a:r>
            <a:r>
              <a:rPr lang="en-US" sz="1200" dirty="0" err="1">
                <a:solidFill>
                  <a:schemeClr val="bg1"/>
                </a:solidFill>
              </a:rPr>
              <a:t>Dingel</a:t>
            </a:r>
            <a:endParaRPr lang="en-US" sz="1200" dirty="0">
              <a:solidFill>
                <a:schemeClr val="bg1"/>
              </a:solidFill>
            </a:endParaRPr>
          </a:p>
        </p:txBody>
      </p:sp>
    </p:spTree>
    <p:extLst>
      <p:ext uri="{BB962C8B-B14F-4D97-AF65-F5344CB8AC3E}">
        <p14:creationId xmlns:p14="http://schemas.microsoft.com/office/powerpoint/2010/main" val="27470982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0CE269B6CBD224BB12CB8498133A33D" ma:contentTypeVersion="1" ma:contentTypeDescription="Create a new document." ma:contentTypeScope="" ma:versionID="44de2ea0080f7eb74c24eb4b077d3986">
  <xsd:schema xmlns:xsd="http://www.w3.org/2001/XMLSchema" xmlns:xs="http://www.w3.org/2001/XMLSchema" xmlns:p="http://schemas.microsoft.com/office/2006/metadata/properties" xmlns:ns1="http://schemas.microsoft.com/sharepoint/v3" targetNamespace="http://schemas.microsoft.com/office/2006/metadata/properties" ma:root="true" ma:fieldsID="bfa53a8320f8b1c95a8960917c092390"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14DB7598-985F-4AF4-9F44-7BBA3513F829}"/>
</file>

<file path=customXml/itemProps2.xml><?xml version="1.0" encoding="utf-8"?>
<ds:datastoreItem xmlns:ds="http://schemas.openxmlformats.org/officeDocument/2006/customXml" ds:itemID="{BEDD748C-16DA-47EB-AAAA-DB50B2BE0812}"/>
</file>

<file path=customXml/itemProps3.xml><?xml version="1.0" encoding="utf-8"?>
<ds:datastoreItem xmlns:ds="http://schemas.openxmlformats.org/officeDocument/2006/customXml" ds:itemID="{8B7E940C-522B-4F43-8123-963B5A6FB3D5}"/>
</file>

<file path=docProps/app.xml><?xml version="1.0" encoding="utf-8"?>
<Properties xmlns="http://schemas.openxmlformats.org/officeDocument/2006/extended-properties" xmlns:vt="http://schemas.openxmlformats.org/officeDocument/2006/docPropsVTypes">
  <Template>Oriel</Template>
  <TotalTime>12872</TotalTime>
  <Words>3871</Words>
  <Application>Microsoft Office PowerPoint</Application>
  <PresentationFormat>On-screen Show (4:3)</PresentationFormat>
  <Paragraphs>140</Paragraphs>
  <Slides>26</Slides>
  <Notes>26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Gloucester MT Extra Condensed</vt:lpstr>
      <vt:lpstr>OpenSansRegular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Pennsylvania Game Commission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brhowell</dc:creator>
  <cp:lastModifiedBy>Marconi, Mandy</cp:lastModifiedBy>
  <cp:revision>682</cp:revision>
  <dcterms:created xsi:type="dcterms:W3CDTF">2014-01-10T13:55:35Z</dcterms:created>
  <dcterms:modified xsi:type="dcterms:W3CDTF">2021-08-11T17:42:27Z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0x01010070CE269B6CBD224BB12CB8498133A33D</vt:lpwstr>
  </property>
  <property fmtid="{D5CDD505-2E9C-101B-9397-08002B2CF9AE}" pid="3" name="Order">
    <vt:r8>7000</vt:r8>
  </property>
  <property fmtid="{D5CDD505-2E9C-101B-9397-08002B2CF9AE}" pid="4" name="xd_Signature">
    <vt:bool>false</vt:bool>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TemplateUrl">
    <vt:lpwstr/>
  </property>
</Properties>
</file>