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1699836-6BC2-4C03-ABC4-572FDCF2EB6E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5C71BA2-C397-4166-A7CD-39E643171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371600"/>
            <a:ext cx="4495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+mn-lt"/>
              </a:rPr>
              <a:t>Archery Hunter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 Survey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May 2014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343400"/>
            <a:ext cx="5562600" cy="1752600"/>
          </a:xfrm>
        </p:spPr>
        <p:txBody>
          <a:bodyPr/>
          <a:lstStyle/>
          <a:p>
            <a:r>
              <a:rPr lang="en-US" dirty="0" smtClean="0"/>
              <a:t>Bureau of Information and Education</a:t>
            </a:r>
          </a:p>
          <a:p>
            <a:r>
              <a:rPr lang="en-US" dirty="0" smtClean="0"/>
              <a:t>Pennsylvania Game Commission</a:t>
            </a:r>
          </a:p>
          <a:p>
            <a:r>
              <a:rPr lang="en-US" dirty="0" smtClean="0"/>
              <a:t>Coren P. Jagnow</a:t>
            </a:r>
          </a:p>
          <a:p>
            <a:r>
              <a:rPr lang="en-US" dirty="0" smtClean="0"/>
              <a:t>Joseph J. Neville</a:t>
            </a:r>
            <a:endParaRPr lang="en-US" dirty="0"/>
          </a:p>
        </p:txBody>
      </p:sp>
      <p:pic>
        <p:nvPicPr>
          <p:cNvPr id="4" name="Picture 3" descr="Crossbo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074487" cy="3340977"/>
          </a:xfrm>
          <a:prstGeom prst="rect">
            <a:avLst/>
          </a:prstGeom>
        </p:spPr>
      </p:pic>
      <p:pic>
        <p:nvPicPr>
          <p:cNvPr id="5" name="Picture 4" descr="Bowhunt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3505200" cy="269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Mean scores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143000"/>
                <a:gridCol w="2971800"/>
                <a:gridCol w="1371600"/>
              </a:tblGrid>
              <a:tr h="3685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</a:tr>
              <a:tr h="676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As I’ve gotten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="1" baseline="0" dirty="0" smtClean="0"/>
                        <a:t>older </a:t>
                      </a:r>
                      <a:r>
                        <a:rPr lang="en-US" sz="1400" baseline="0" dirty="0" smtClean="0"/>
                        <a:t>I prefer to use a crossbow over traditional bows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Easier</a:t>
                      </a:r>
                      <a:r>
                        <a:rPr lang="en-US" sz="1600" baseline="0" dirty="0" smtClean="0"/>
                        <a:t> to shoot</a:t>
                      </a:r>
                      <a:endParaRPr lang="en-US" sz="1600" dirty="0" smtClean="0"/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</a:tr>
              <a:tr h="7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 like that hunting with a crossbow</a:t>
                      </a:r>
                      <a:r>
                        <a:rPr lang="en-US" sz="1400" baseline="0" dirty="0" smtClean="0"/>
                        <a:t> allows me to hunt </a:t>
                      </a:r>
                      <a:r>
                        <a:rPr lang="en-US" sz="1400" b="1" baseline="0" dirty="0" smtClean="0"/>
                        <a:t>earlier in the fall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Heavier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 have an </a:t>
                      </a:r>
                      <a:r>
                        <a:rPr lang="en-US" sz="1400" b="1" dirty="0" smtClean="0"/>
                        <a:t>injury</a:t>
                      </a:r>
                      <a:r>
                        <a:rPr lang="en-US" sz="1400" baseline="0" dirty="0" smtClean="0"/>
                        <a:t> that does not allow me to use traditional bows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Noisier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 am not able </a:t>
                      </a:r>
                      <a:r>
                        <a:rPr lang="en-US" sz="1400" b="1" dirty="0" smtClean="0"/>
                        <a:t>to pull the draw weight</a:t>
                      </a:r>
                      <a:r>
                        <a:rPr lang="en-US" sz="1400" dirty="0" smtClean="0"/>
                        <a:t> on traditional bows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Easier to harvest an animal on the first shot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 hunt using a </a:t>
                      </a:r>
                      <a:r>
                        <a:rPr lang="en-US" sz="1400" b="1" dirty="0" smtClean="0"/>
                        <a:t>bow and crossbow </a:t>
                      </a:r>
                      <a:r>
                        <a:rPr lang="en-US" sz="1400" dirty="0" smtClean="0"/>
                        <a:t>each archery</a:t>
                      </a:r>
                      <a:r>
                        <a:rPr lang="en-US" sz="1400" baseline="0" dirty="0" smtClean="0"/>
                        <a:t> season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More easily detected by the animal I</a:t>
                      </a:r>
                      <a:r>
                        <a:rPr lang="en-US" sz="1600" baseline="0" dirty="0" smtClean="0"/>
                        <a:t> am attempting to shoot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  <a:tr h="616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 prefer using</a:t>
                      </a:r>
                      <a:r>
                        <a:rPr lang="en-US" sz="1400" baseline="0" dirty="0" smtClean="0"/>
                        <a:t> crossbows because they have </a:t>
                      </a:r>
                      <a:r>
                        <a:rPr lang="en-US" sz="1400" b="1" baseline="0" dirty="0" smtClean="0"/>
                        <a:t>scopes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More</a:t>
                      </a:r>
                      <a:r>
                        <a:rPr lang="en-US" sz="1600" baseline="0" dirty="0" smtClean="0"/>
                        <a:t> difficult to maneuver</a:t>
                      </a:r>
                      <a:endParaRPr lang="en-US" sz="1600" dirty="0" smtClean="0"/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  <a:tr h="929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 purchased</a:t>
                      </a:r>
                      <a:r>
                        <a:rPr lang="en-US" sz="1400" baseline="0" dirty="0" smtClean="0"/>
                        <a:t> an archery license only because I took a </a:t>
                      </a:r>
                      <a:r>
                        <a:rPr lang="en-US" sz="1400" b="1" baseline="0" dirty="0" smtClean="0"/>
                        <a:t>mentored youth </a:t>
                      </a:r>
                      <a:r>
                        <a:rPr lang="en-US" sz="1400" baseline="0" dirty="0" smtClean="0"/>
                        <a:t>hunting with a crossbow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Archery Hunters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898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of other sporting arms:</a:t>
            </a:r>
          </a:p>
          <a:p>
            <a:pPr lvl="1"/>
            <a:r>
              <a:rPr lang="en-US" dirty="0" smtClean="0"/>
              <a:t>Rifle		</a:t>
            </a:r>
            <a:r>
              <a:rPr lang="en-US" b="1" dirty="0" smtClean="0"/>
              <a:t>87%</a:t>
            </a:r>
          </a:p>
          <a:p>
            <a:pPr lvl="1"/>
            <a:r>
              <a:rPr lang="en-US" dirty="0" smtClean="0"/>
              <a:t>Muzzleloader	</a:t>
            </a:r>
            <a:r>
              <a:rPr lang="en-US" b="1" dirty="0" smtClean="0"/>
              <a:t>25%</a:t>
            </a:r>
          </a:p>
          <a:p>
            <a:pPr lvl="1"/>
            <a:r>
              <a:rPr lang="en-US" dirty="0" smtClean="0"/>
              <a:t>Shotgun		</a:t>
            </a:r>
            <a:r>
              <a:rPr lang="en-US" b="1" dirty="0" smtClean="0"/>
              <a:t>56%</a:t>
            </a:r>
          </a:p>
          <a:p>
            <a:pPr lvl="1"/>
            <a:r>
              <a:rPr lang="en-US" dirty="0" smtClean="0"/>
              <a:t>Flintlock	</a:t>
            </a:r>
            <a:r>
              <a:rPr lang="en-US" b="1" dirty="0" smtClean="0"/>
              <a:t>31%</a:t>
            </a:r>
          </a:p>
          <a:p>
            <a:pPr lvl="1"/>
            <a:r>
              <a:rPr lang="en-US" dirty="0" smtClean="0"/>
              <a:t>Other		</a:t>
            </a:r>
            <a:r>
              <a:rPr lang="en-US" b="1" dirty="0" smtClean="0"/>
              <a:t>18%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dirty="0" smtClean="0"/>
              <a:t>Average age: </a:t>
            </a:r>
            <a:r>
              <a:rPr lang="en-US" b="1" dirty="0" smtClean="0"/>
              <a:t>49.4 years</a:t>
            </a:r>
          </a:p>
          <a:p>
            <a:r>
              <a:rPr lang="en-US" dirty="0" smtClean="0"/>
              <a:t>Pennsylvania residents: </a:t>
            </a:r>
            <a:r>
              <a:rPr lang="en-US" b="1" dirty="0" smtClean="0"/>
              <a:t>94%</a:t>
            </a:r>
          </a:p>
          <a:p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Male 	</a:t>
            </a:r>
            <a:r>
              <a:rPr lang="en-US" b="1" dirty="0" smtClean="0"/>
              <a:t>98.6%</a:t>
            </a:r>
          </a:p>
          <a:p>
            <a:pPr lvl="1"/>
            <a:r>
              <a:rPr lang="en-US" dirty="0" smtClean="0"/>
              <a:t>Female 	    </a:t>
            </a:r>
            <a:r>
              <a:rPr lang="en-US" b="1" dirty="0" smtClean="0"/>
              <a:t>1.4%</a:t>
            </a:r>
          </a:p>
        </p:txBody>
      </p:sp>
      <p:pic>
        <p:nvPicPr>
          <p:cNvPr id="5" name="Picture 4" descr="Crossbo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152" y="4114800"/>
            <a:ext cx="388198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Summary</a:t>
            </a:r>
            <a:endParaRPr lang="en-US" sz="4400" dirty="0">
              <a:latin typeface="+mn-lt"/>
            </a:endParaRPr>
          </a:p>
        </p:txBody>
      </p:sp>
      <p:pic>
        <p:nvPicPr>
          <p:cNvPr id="4" name="Content Placeholder 3" descr="Crossbow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838200"/>
            <a:ext cx="3886200" cy="2593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Sixty-one percent of archery hunters use a crossbow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Three-quarters of crossbow hunters who own their own crossbows purchased them after 2009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15% owned them before 2009 to use with a disabled hunter permit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44168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Nearly 100% of crossbow hunters hunt deer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Crossbow hunters motivations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Age, physical limitations, and opportunity to hunt earlier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Majority of crossbow agree that crossbows are easier to shoot than traditional bows, but that they are also heavier and noisier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Eighty-seven percent of archery hunters hunt with a rifle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Background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Crossbows allowed during archery season beginning in 2009-10</a:t>
            </a:r>
          </a:p>
          <a:p>
            <a:pPr lvl="1"/>
            <a:r>
              <a:rPr lang="en-US" dirty="0" smtClean="0"/>
              <a:t>Previously only allowed for used by disabled hunters, general firearms or in Special Regulations Areas (SRA’s)</a:t>
            </a:r>
          </a:p>
          <a:p>
            <a:r>
              <a:rPr lang="en-US" dirty="0" smtClean="0"/>
              <a:t>BOC requested information about crossbow hunting participation and motivations</a:t>
            </a:r>
          </a:p>
          <a:p>
            <a:r>
              <a:rPr lang="en-US" dirty="0" smtClean="0"/>
              <a:t>Before beginning mail survey </a:t>
            </a:r>
            <a:r>
              <a:rPr lang="en-US" dirty="0" smtClean="0"/>
              <a:t>crossbow </a:t>
            </a:r>
            <a:r>
              <a:rPr lang="en-US" dirty="0" smtClean="0"/>
              <a:t>hunters were interviewed </a:t>
            </a:r>
          </a:p>
          <a:p>
            <a:pPr lvl="1"/>
            <a:r>
              <a:rPr lang="en-US" dirty="0" smtClean="0"/>
              <a:t>Information obtained from these hunters was used in the construction of the questionnaire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Mailings and Response Rate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Postcard sent to 2,811 licensed archery hunters in February 2014</a:t>
            </a:r>
          </a:p>
          <a:p>
            <a:pPr lvl="1"/>
            <a:r>
              <a:rPr lang="en-US" dirty="0" smtClean="0"/>
              <a:t>Used protocol that replicated 2013-14 SCORP survey</a:t>
            </a:r>
          </a:p>
          <a:p>
            <a:pPr lvl="1"/>
            <a:r>
              <a:rPr lang="en-US" dirty="0" smtClean="0"/>
              <a:t>One mailing asking them to complete it online</a:t>
            </a:r>
          </a:p>
          <a:p>
            <a:pPr lvl="1"/>
            <a:r>
              <a:rPr lang="en-US" dirty="0" smtClean="0"/>
              <a:t>Phone number was provided for hunters to call to receive a paper copy</a:t>
            </a:r>
          </a:p>
          <a:p>
            <a:r>
              <a:rPr lang="en-US" dirty="0" smtClean="0"/>
              <a:t>461 surveys used in analysis</a:t>
            </a:r>
          </a:p>
          <a:p>
            <a:pPr lvl="1"/>
            <a:r>
              <a:rPr lang="en-US" dirty="0" smtClean="0"/>
              <a:t>167 undeliverable</a:t>
            </a:r>
          </a:p>
          <a:p>
            <a:pPr lvl="1"/>
            <a:r>
              <a:rPr lang="en-US" dirty="0" smtClean="0"/>
              <a:t>17.4% response rate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Results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7457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Almost 95% of the responding hunters had purchased an archery license before 2013/14</a:t>
            </a:r>
          </a:p>
          <a:p>
            <a:pPr lvl="1"/>
            <a:r>
              <a:rPr lang="en-US" dirty="0" smtClean="0"/>
              <a:t>Less than 5% said it was their first, the rest (&lt;1% were unsure)</a:t>
            </a:r>
          </a:p>
          <a:p>
            <a:r>
              <a:rPr lang="en-US" dirty="0" smtClean="0"/>
              <a:t>When asked which best describes their past archery hunting participation in PA:</a:t>
            </a:r>
          </a:p>
          <a:p>
            <a:pPr lvl="1"/>
            <a:r>
              <a:rPr lang="en-US" b="1" dirty="0" smtClean="0"/>
              <a:t>86.6%</a:t>
            </a:r>
            <a:r>
              <a:rPr lang="en-US" dirty="0" smtClean="0"/>
              <a:t> said they get a license every year</a:t>
            </a:r>
          </a:p>
          <a:p>
            <a:pPr lvl="1"/>
            <a:r>
              <a:rPr lang="en-US" b="1" dirty="0" smtClean="0"/>
              <a:t>8.7%</a:t>
            </a:r>
            <a:r>
              <a:rPr lang="en-US" dirty="0" smtClean="0"/>
              <a:t> said they usually buy one (3 or 4 times out of 5 years)</a:t>
            </a:r>
          </a:p>
          <a:p>
            <a:pPr lvl="1"/>
            <a:r>
              <a:rPr lang="en-US" b="1" dirty="0" smtClean="0"/>
              <a:t>1.9% </a:t>
            </a:r>
            <a:r>
              <a:rPr lang="en-US" dirty="0" smtClean="0"/>
              <a:t>said they buy a license less than half the time</a:t>
            </a:r>
          </a:p>
          <a:p>
            <a:pPr lvl="1"/>
            <a:r>
              <a:rPr lang="en-US" b="1" dirty="0" smtClean="0"/>
              <a:t>2.8%</a:t>
            </a:r>
            <a:r>
              <a:rPr lang="en-US" dirty="0" smtClean="0"/>
              <a:t> said they rarely buy one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Archery Equipment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61% hunted with a crossbow in the 2013/14 season</a:t>
            </a:r>
          </a:p>
          <a:p>
            <a:pPr lvl="1"/>
            <a:r>
              <a:rPr lang="en-US" dirty="0" smtClean="0"/>
              <a:t>Analysis of crossbow-specific questions are only analyzed with these hunters</a:t>
            </a:r>
          </a:p>
          <a:p>
            <a:r>
              <a:rPr lang="en-US" dirty="0" smtClean="0"/>
              <a:t>94% hunted with another bow </a:t>
            </a:r>
          </a:p>
          <a:p>
            <a:pPr lvl="1"/>
            <a:r>
              <a:rPr lang="en-US" dirty="0" smtClean="0"/>
              <a:t>Compound bow, long bow, </a:t>
            </a:r>
            <a:r>
              <a:rPr lang="en-US" dirty="0" err="1" smtClean="0"/>
              <a:t>recurve</a:t>
            </a:r>
            <a:endParaRPr lang="en-US" dirty="0" smtClean="0"/>
          </a:p>
          <a:p>
            <a:r>
              <a:rPr lang="en-US" dirty="0" smtClean="0"/>
              <a:t>50% of archery hunters use both </a:t>
            </a:r>
          </a:p>
          <a:p>
            <a:pPr>
              <a:buNone/>
            </a:pPr>
            <a:r>
              <a:rPr lang="en-US" dirty="0" smtClean="0"/>
              <a:t>		traditional bows and crossbows</a:t>
            </a:r>
            <a:endParaRPr lang="en-US" dirty="0"/>
          </a:p>
        </p:txBody>
      </p:sp>
      <p:pic>
        <p:nvPicPr>
          <p:cNvPr id="4" name="Picture 3" descr="Bowhun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581400"/>
            <a:ext cx="2590800" cy="3129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Crossbow Hunters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16% have taken a mentored youth crossbow hunting</a:t>
            </a:r>
          </a:p>
          <a:p>
            <a:r>
              <a:rPr lang="en-US" dirty="0" smtClean="0"/>
              <a:t>95% own a crossbow</a:t>
            </a:r>
          </a:p>
          <a:p>
            <a:pPr lvl="1"/>
            <a:r>
              <a:rPr lang="en-US" b="1" dirty="0" smtClean="0"/>
              <a:t>Three-quarters </a:t>
            </a:r>
            <a:r>
              <a:rPr lang="en-US" dirty="0" smtClean="0"/>
              <a:t>of them purchased a crossbow after 2009 when crossbows became legal during the archery season</a:t>
            </a:r>
          </a:p>
          <a:p>
            <a:pPr lvl="1"/>
            <a:r>
              <a:rPr lang="en-US" b="1" dirty="0" smtClean="0"/>
              <a:t>Almost 15% </a:t>
            </a:r>
            <a:r>
              <a:rPr lang="en-US" dirty="0" smtClean="0"/>
              <a:t>owned them before 2009 and used them with a disabled hunter permit</a:t>
            </a:r>
          </a:p>
          <a:p>
            <a:pPr lvl="1"/>
            <a:r>
              <a:rPr lang="en-US" b="1" dirty="0" smtClean="0"/>
              <a:t>5%</a:t>
            </a:r>
            <a:r>
              <a:rPr lang="en-US" dirty="0" smtClean="0"/>
              <a:t> owned one before 2009 but did not use it during archery season</a:t>
            </a:r>
          </a:p>
          <a:p>
            <a:pPr lvl="1"/>
            <a:r>
              <a:rPr lang="en-US" b="1" dirty="0" smtClean="0"/>
              <a:t>5%</a:t>
            </a:r>
            <a:r>
              <a:rPr lang="en-US" dirty="0" smtClean="0"/>
              <a:t> owned one before 2009 and used it to hunt in a special regulations area (SRA)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Crossbow Hunters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325112"/>
          </a:xfrm>
        </p:spPr>
        <p:txBody>
          <a:bodyPr/>
          <a:lstStyle/>
          <a:p>
            <a:r>
              <a:rPr lang="en-US" dirty="0" smtClean="0"/>
              <a:t>Would you still participate in archery hunting if crossbows were not permitted?</a:t>
            </a:r>
          </a:p>
          <a:p>
            <a:pPr lvl="1"/>
            <a:r>
              <a:rPr lang="en-US" b="1" dirty="0" smtClean="0"/>
              <a:t>Yes 47%		No 53%</a:t>
            </a:r>
          </a:p>
          <a:p>
            <a:r>
              <a:rPr lang="en-US" dirty="0" smtClean="0"/>
              <a:t>Which species have you hunted with a crossbow?</a:t>
            </a:r>
          </a:p>
          <a:p>
            <a:pPr lvl="1"/>
            <a:r>
              <a:rPr lang="en-US" b="1" dirty="0" smtClean="0"/>
              <a:t>Small Game	  6.8%</a:t>
            </a:r>
          </a:p>
          <a:p>
            <a:pPr lvl="1"/>
            <a:r>
              <a:rPr lang="en-US" b="1" dirty="0" smtClean="0"/>
              <a:t>Deer		99.6%</a:t>
            </a:r>
          </a:p>
          <a:p>
            <a:pPr lvl="1"/>
            <a:r>
              <a:rPr lang="en-US" b="1" dirty="0" smtClean="0"/>
              <a:t>Bear		 11.8%</a:t>
            </a:r>
          </a:p>
          <a:p>
            <a:pPr lvl="1"/>
            <a:r>
              <a:rPr lang="en-US" b="1" dirty="0" smtClean="0"/>
              <a:t>Other		   7.6%</a:t>
            </a:r>
            <a:endParaRPr lang="en-US" b="1" dirty="0"/>
          </a:p>
        </p:txBody>
      </p:sp>
      <p:pic>
        <p:nvPicPr>
          <p:cNvPr id="5" name="Picture 4" descr="Crossbo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505200"/>
            <a:ext cx="4457822" cy="297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Crossbow Hunting in Pennsylvania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15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990600"/>
                <a:gridCol w="990600"/>
                <a:gridCol w="1066800"/>
                <a:gridCol w="838200"/>
                <a:gridCol w="990600"/>
              </a:tblGrid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Strongly Disagree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Disagree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Neither</a:t>
                      </a:r>
                      <a:r>
                        <a:rPr lang="en-US" sz="1400" baseline="0" dirty="0" smtClean="0"/>
                        <a:t> agree nor  disagree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Agree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Strongly Agree</a:t>
                      </a:r>
                      <a:endParaRPr lang="en-US" sz="14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have an </a:t>
                      </a:r>
                      <a:r>
                        <a:rPr lang="en-US" sz="1600" b="1" dirty="0" smtClean="0"/>
                        <a:t>injury</a:t>
                      </a:r>
                      <a:r>
                        <a:rPr lang="en-US" sz="1600" baseline="0" dirty="0" smtClean="0"/>
                        <a:t> that does not allow me to use traditional bows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34.6</a:t>
                      </a:r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 I’ve gotten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/>
                        <a:t>older </a:t>
                      </a:r>
                      <a:r>
                        <a:rPr lang="en-US" sz="1600" baseline="0" dirty="0" smtClean="0"/>
                        <a:t>I prefer to use a crossbow over traditional bows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39.4</a:t>
                      </a:r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am not able </a:t>
                      </a:r>
                      <a:r>
                        <a:rPr lang="en-US" sz="1600" b="1" dirty="0" smtClean="0"/>
                        <a:t>to pull the draw weight</a:t>
                      </a:r>
                      <a:r>
                        <a:rPr lang="en-US" sz="1600" dirty="0" smtClean="0"/>
                        <a:t> on traditional bows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28.4</a:t>
                      </a:r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like that hunting with a crossbow</a:t>
                      </a:r>
                      <a:r>
                        <a:rPr lang="en-US" sz="1600" baseline="0" dirty="0" smtClean="0"/>
                        <a:t> allows me to hunt earlier in the fall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33.6</a:t>
                      </a:r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purchased</a:t>
                      </a:r>
                      <a:r>
                        <a:rPr lang="en-US" sz="1600" baseline="0" dirty="0" smtClean="0"/>
                        <a:t> an archery license only because I took a </a:t>
                      </a:r>
                      <a:r>
                        <a:rPr lang="en-US" sz="1600" b="1" baseline="0" dirty="0" smtClean="0"/>
                        <a:t>mentored youth </a:t>
                      </a:r>
                      <a:r>
                        <a:rPr lang="en-US" sz="1600" baseline="0" dirty="0" smtClean="0"/>
                        <a:t>hunting with a crossbow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prefer using</a:t>
                      </a:r>
                      <a:r>
                        <a:rPr lang="en-US" sz="1600" baseline="0" dirty="0" smtClean="0"/>
                        <a:t> crossbows because they have </a:t>
                      </a:r>
                      <a:r>
                        <a:rPr lang="en-US" sz="1600" b="1" baseline="0" dirty="0" smtClean="0"/>
                        <a:t>scopes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hunt using a </a:t>
                      </a:r>
                      <a:r>
                        <a:rPr lang="en-US" sz="1600" b="1" dirty="0" smtClean="0"/>
                        <a:t>bow and crossbow </a:t>
                      </a:r>
                      <a:r>
                        <a:rPr lang="en-US" sz="1600" dirty="0" smtClean="0"/>
                        <a:t>each archery</a:t>
                      </a:r>
                      <a:r>
                        <a:rPr lang="en-US" sz="1600" baseline="0" dirty="0" smtClean="0"/>
                        <a:t> season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Compared to hunting with traditional archery equipment, I believe that crossbows are: 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381999" cy="4203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990600"/>
                <a:gridCol w="990600"/>
                <a:gridCol w="1295400"/>
                <a:gridCol w="1066800"/>
                <a:gridCol w="1219199"/>
              </a:tblGrid>
              <a:tr h="393243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Strongly Disagree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Disagree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Neithe</a:t>
                      </a:r>
                      <a:r>
                        <a:rPr lang="en-US" sz="1400" baseline="0" dirty="0" smtClean="0"/>
                        <a:t>r agree nor disagree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Agree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Strongly</a:t>
                      </a:r>
                      <a:r>
                        <a:rPr lang="en-US" sz="1400" baseline="0" dirty="0" smtClean="0"/>
                        <a:t> Agree</a:t>
                      </a:r>
                      <a:endParaRPr lang="en-US" sz="1400" dirty="0"/>
                    </a:p>
                  </a:txBody>
                  <a:tcPr/>
                </a:tc>
              </a:tr>
              <a:tr h="393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Heavier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26.2</a:t>
                      </a:r>
                      <a:endParaRPr lang="en-US" dirty="0"/>
                    </a:p>
                  </a:txBody>
                  <a:tcPr/>
                </a:tc>
              </a:tr>
              <a:tr h="393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Easier</a:t>
                      </a:r>
                      <a:r>
                        <a:rPr lang="en-US" sz="1800" baseline="0" dirty="0" smtClean="0"/>
                        <a:t> to shoot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37.3</a:t>
                      </a:r>
                      <a:endParaRPr lang="en-US" dirty="0"/>
                    </a:p>
                  </a:txBody>
                  <a:tcPr/>
                </a:tc>
              </a:tr>
              <a:tr h="6787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More</a:t>
                      </a:r>
                      <a:r>
                        <a:rPr lang="en-US" sz="1800" baseline="0" dirty="0" smtClean="0"/>
                        <a:t> difficult to maneuver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17.3</a:t>
                      </a:r>
                      <a:endParaRPr lang="en-US" dirty="0"/>
                    </a:p>
                  </a:txBody>
                  <a:tcPr/>
                </a:tc>
              </a:tr>
              <a:tr h="393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Noisier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17.5</a:t>
                      </a:r>
                      <a:endParaRPr lang="en-US" dirty="0"/>
                    </a:p>
                  </a:txBody>
                  <a:tcPr/>
                </a:tc>
              </a:tr>
              <a:tr h="643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Easier to harvest an animal on the first shot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28.9</a:t>
                      </a:r>
                      <a:endParaRPr lang="en-US" dirty="0"/>
                    </a:p>
                  </a:txBody>
                  <a:tcPr/>
                </a:tc>
              </a:tr>
              <a:tr h="969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More easily detected by the animal I</a:t>
                      </a:r>
                      <a:r>
                        <a:rPr lang="en-US" sz="1800" baseline="0" dirty="0" smtClean="0"/>
                        <a:t> am attempting to shoot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3DD42F75FD4469FEB504FB966F121" ma:contentTypeVersion="1" ma:contentTypeDescription="Create a new document." ma:contentTypeScope="" ma:versionID="7a1dd673711a8663a3e1c6bbdd752a7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4F714F-A397-4CAD-B0A9-61B5E688F977}"/>
</file>

<file path=customXml/itemProps2.xml><?xml version="1.0" encoding="utf-8"?>
<ds:datastoreItem xmlns:ds="http://schemas.openxmlformats.org/officeDocument/2006/customXml" ds:itemID="{04CD3B75-DAE5-406B-AC94-3E0165A78C37}"/>
</file>

<file path=customXml/itemProps3.xml><?xml version="1.0" encoding="utf-8"?>
<ds:datastoreItem xmlns:ds="http://schemas.openxmlformats.org/officeDocument/2006/customXml" ds:itemID="{5F957F5A-6BE5-4A50-BA7E-823795C54F90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2034</TotalTime>
  <Words>810</Words>
  <Application>Microsoft Office PowerPoint</Application>
  <PresentationFormat>On-screen Show (4:3)</PresentationFormat>
  <Paragraphs>201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Archery Hunter  Survey May 2014</vt:lpstr>
      <vt:lpstr>Background</vt:lpstr>
      <vt:lpstr>Mailings and Response Rate</vt:lpstr>
      <vt:lpstr>Results</vt:lpstr>
      <vt:lpstr>Archery Equipment</vt:lpstr>
      <vt:lpstr>Crossbow Hunters</vt:lpstr>
      <vt:lpstr>Crossbow Hunters</vt:lpstr>
      <vt:lpstr>Crossbow Hunting in Pennsylvania</vt:lpstr>
      <vt:lpstr>Compared to hunting with traditional archery equipment, I believe that crossbows are: </vt:lpstr>
      <vt:lpstr>Mean scores</vt:lpstr>
      <vt:lpstr>Archery Hunters</vt:lpstr>
      <vt:lpstr>Summary</vt:lpstr>
    </vt:vector>
  </TitlesOfParts>
  <Company>Pennsylvania Game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cjagnow</dc:creator>
  <cp:lastModifiedBy>cjagnow</cp:lastModifiedBy>
  <cp:revision>214</cp:revision>
  <dcterms:created xsi:type="dcterms:W3CDTF">2014-04-23T13:27:33Z</dcterms:created>
  <dcterms:modified xsi:type="dcterms:W3CDTF">2014-05-08T19:16:16Z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0x010100A2D3DD42F75FD4469FEB504FB966F121</vt:lpwstr>
  </property>
  <property fmtid="{D5CDD505-2E9C-101B-9397-08002B2CF9AE}" pid="3" name="Order">
    <vt:r8>10100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